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notesMasterIdLst>
    <p:notesMasterId r:id="rId40"/>
  </p:notesMasterIdLst>
  <p:sldIdLst>
    <p:sldId id="256" r:id="rId2"/>
    <p:sldId id="269" r:id="rId3"/>
    <p:sldId id="268" r:id="rId4"/>
    <p:sldId id="285" r:id="rId5"/>
    <p:sldId id="271" r:id="rId6"/>
    <p:sldId id="272" r:id="rId7"/>
    <p:sldId id="273" r:id="rId8"/>
    <p:sldId id="322" r:id="rId9"/>
    <p:sldId id="324" r:id="rId10"/>
    <p:sldId id="325" r:id="rId11"/>
    <p:sldId id="277" r:id="rId12"/>
    <p:sldId id="278" r:id="rId13"/>
    <p:sldId id="311" r:id="rId14"/>
    <p:sldId id="312" r:id="rId15"/>
    <p:sldId id="314" r:id="rId16"/>
    <p:sldId id="287" r:id="rId17"/>
    <p:sldId id="280" r:id="rId18"/>
    <p:sldId id="281" r:id="rId19"/>
    <p:sldId id="307" r:id="rId20"/>
    <p:sldId id="308" r:id="rId21"/>
    <p:sldId id="282" r:id="rId22"/>
    <p:sldId id="328" r:id="rId23"/>
    <p:sldId id="319" r:id="rId24"/>
    <p:sldId id="290" r:id="rId25"/>
    <p:sldId id="291" r:id="rId26"/>
    <p:sldId id="326" r:id="rId27"/>
    <p:sldId id="327" r:id="rId28"/>
    <p:sldId id="296" r:id="rId29"/>
    <p:sldId id="297" r:id="rId30"/>
    <p:sldId id="299" r:id="rId31"/>
    <p:sldId id="300" r:id="rId32"/>
    <p:sldId id="301" r:id="rId33"/>
    <p:sldId id="302" r:id="rId34"/>
    <p:sldId id="320" r:id="rId35"/>
    <p:sldId id="321" r:id="rId36"/>
    <p:sldId id="284" r:id="rId37"/>
    <p:sldId id="288" r:id="rId38"/>
    <p:sldId id="289"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416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404" autoAdjust="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E42641-B658-4904-9A64-62F0ED9337CB}" type="doc">
      <dgm:prSet loTypeId="urn:microsoft.com/office/officeart/2005/8/layout/hierarchy1" loCatId="hierarchy" qsTypeId="urn:microsoft.com/office/officeart/2005/8/quickstyle/simple5" qsCatId="simple" csTypeId="urn:microsoft.com/office/officeart/2005/8/colors/accent1_2" csCatId="accent1" phldr="1"/>
      <dgm:spPr/>
      <dgm:t>
        <a:bodyPr/>
        <a:lstStyle/>
        <a:p>
          <a:endParaRPr lang="en-US"/>
        </a:p>
      </dgm:t>
    </dgm:pt>
    <dgm:pt modelId="{B2C8B438-C7E9-4985-AC72-569D7D86B06C}">
      <dgm:prSet phldrT="[Text]" phldr="0"/>
      <dgm:spPr/>
      <dgm:t>
        <a:bodyPr/>
        <a:lstStyle/>
        <a:p>
          <a:pPr rtl="0"/>
          <a:r>
            <a:rPr lang="en-GB" dirty="0">
              <a:latin typeface="Corbel" panose="020B0503020204020204"/>
            </a:rPr>
            <a:t>Data Ingestion</a:t>
          </a:r>
          <a:endParaRPr lang="en-GB" dirty="0"/>
        </a:p>
      </dgm:t>
    </dgm:pt>
    <dgm:pt modelId="{39D26BD3-1E3D-4E8D-A95E-C46E9BFA7D78}" type="parTrans" cxnId="{15E5212A-933F-4B1D-8930-2B6AA7A1D58B}">
      <dgm:prSet/>
      <dgm:spPr/>
      <dgm:t>
        <a:bodyPr/>
        <a:lstStyle/>
        <a:p>
          <a:endParaRPr lang="en-US"/>
        </a:p>
      </dgm:t>
    </dgm:pt>
    <dgm:pt modelId="{8845176E-4CB1-477A-A8B4-2E4E578502DD}" type="sibTrans" cxnId="{15E5212A-933F-4B1D-8930-2B6AA7A1D58B}">
      <dgm:prSet/>
      <dgm:spPr/>
      <dgm:t>
        <a:bodyPr/>
        <a:lstStyle/>
        <a:p>
          <a:endParaRPr lang="en-GB"/>
        </a:p>
      </dgm:t>
    </dgm:pt>
    <dgm:pt modelId="{4B11109E-D8F5-47E6-A0AA-1BEACB6BF990}">
      <dgm:prSet phldrT="[Text]" phldr="0"/>
      <dgm:spPr/>
      <dgm:t>
        <a:bodyPr/>
        <a:lstStyle/>
        <a:p>
          <a:pPr rtl="0"/>
          <a:r>
            <a:rPr lang="en-GB" dirty="0">
              <a:latin typeface="Corbel" panose="020B0503020204020204"/>
            </a:rPr>
            <a:t>Data Preparation</a:t>
          </a:r>
          <a:endParaRPr lang="en-GB" dirty="0"/>
        </a:p>
      </dgm:t>
    </dgm:pt>
    <dgm:pt modelId="{71004F8C-68A5-4E95-92C6-5A408EBC8E56}" type="parTrans" cxnId="{99F1FA1A-553B-4991-8485-33A0ADE9C988}">
      <dgm:prSet/>
      <dgm:spPr/>
      <dgm:t>
        <a:bodyPr/>
        <a:lstStyle/>
        <a:p>
          <a:endParaRPr lang="en-US"/>
        </a:p>
      </dgm:t>
    </dgm:pt>
    <dgm:pt modelId="{76D4542B-D480-4A09-9DB3-E63C6B80F1B1}" type="sibTrans" cxnId="{99F1FA1A-553B-4991-8485-33A0ADE9C988}">
      <dgm:prSet/>
      <dgm:spPr/>
      <dgm:t>
        <a:bodyPr/>
        <a:lstStyle/>
        <a:p>
          <a:endParaRPr lang="en-GB"/>
        </a:p>
      </dgm:t>
    </dgm:pt>
    <dgm:pt modelId="{CD91BBE0-E4FD-4975-AC48-D26AA2A5A2B3}">
      <dgm:prSet phldrT="[Text]" phldr="0"/>
      <dgm:spPr/>
      <dgm:t>
        <a:bodyPr/>
        <a:lstStyle/>
        <a:p>
          <a:pPr rtl="0"/>
          <a:r>
            <a:rPr lang="en-GB" dirty="0">
              <a:latin typeface="Corbel" panose="020B0503020204020204"/>
            </a:rPr>
            <a:t>Data Exploration</a:t>
          </a:r>
          <a:endParaRPr lang="en-GB" dirty="0"/>
        </a:p>
      </dgm:t>
    </dgm:pt>
    <dgm:pt modelId="{5EF12312-1CFC-47E7-AB4D-97EA792BB72B}" type="parTrans" cxnId="{BD7F1FB1-E5BC-4D5A-89DE-755AD19C6B64}">
      <dgm:prSet/>
      <dgm:spPr/>
      <dgm:t>
        <a:bodyPr/>
        <a:lstStyle/>
        <a:p>
          <a:endParaRPr lang="en-US"/>
        </a:p>
      </dgm:t>
    </dgm:pt>
    <dgm:pt modelId="{CBA5B004-F333-438A-BA88-4A65FDD46158}" type="sibTrans" cxnId="{BD7F1FB1-E5BC-4D5A-89DE-755AD19C6B64}">
      <dgm:prSet/>
      <dgm:spPr/>
      <dgm:t>
        <a:bodyPr/>
        <a:lstStyle/>
        <a:p>
          <a:endParaRPr lang="en-GB"/>
        </a:p>
      </dgm:t>
    </dgm:pt>
    <dgm:pt modelId="{A3E8B1AC-6733-4309-9FC7-B6A3B492EE11}">
      <dgm:prSet phldr="0"/>
      <dgm:spPr/>
      <dgm:t>
        <a:bodyPr/>
        <a:lstStyle/>
        <a:p>
          <a:r>
            <a:rPr lang="en-GB" dirty="0">
              <a:latin typeface="Corbel" panose="020B0503020204020204"/>
            </a:rPr>
            <a:t>Feature Transformation</a:t>
          </a:r>
        </a:p>
      </dgm:t>
    </dgm:pt>
    <dgm:pt modelId="{45417179-8DAB-4CA3-9DD3-0912A2C9B7E8}" type="parTrans" cxnId="{7DEE4ED5-FDCB-49C6-92CD-03AA9062F888}">
      <dgm:prSet/>
      <dgm:spPr/>
      <dgm:t>
        <a:bodyPr/>
        <a:lstStyle/>
        <a:p>
          <a:endParaRPr lang="en-US"/>
        </a:p>
      </dgm:t>
    </dgm:pt>
    <dgm:pt modelId="{BCDE4C6B-EB53-4F7F-8616-52283308C04F}" type="sibTrans" cxnId="{7DEE4ED5-FDCB-49C6-92CD-03AA9062F888}">
      <dgm:prSet/>
      <dgm:spPr/>
      <dgm:t>
        <a:bodyPr/>
        <a:lstStyle/>
        <a:p>
          <a:endParaRPr lang="en-US"/>
        </a:p>
      </dgm:t>
    </dgm:pt>
    <dgm:pt modelId="{2792B751-01B2-401B-886E-8AD5A6F3460D}">
      <dgm:prSet/>
      <dgm:spPr/>
      <dgm:t>
        <a:bodyPr/>
        <a:lstStyle/>
        <a:p>
          <a:r>
            <a:rPr lang="en-US" dirty="0"/>
            <a:t>Modelling</a:t>
          </a:r>
        </a:p>
      </dgm:t>
    </dgm:pt>
    <dgm:pt modelId="{FF00BE8D-942D-46CE-9F5E-3CD4713AE1D3}" type="parTrans" cxnId="{04115060-0D0A-404D-9E89-07C1ECDC9C41}">
      <dgm:prSet/>
      <dgm:spPr/>
      <dgm:t>
        <a:bodyPr/>
        <a:lstStyle/>
        <a:p>
          <a:endParaRPr lang="en-US"/>
        </a:p>
      </dgm:t>
    </dgm:pt>
    <dgm:pt modelId="{46DF0558-4191-435C-AB41-F4B8F3D7B888}" type="sibTrans" cxnId="{04115060-0D0A-404D-9E89-07C1ECDC9C41}">
      <dgm:prSet/>
      <dgm:spPr/>
      <dgm:t>
        <a:bodyPr/>
        <a:lstStyle/>
        <a:p>
          <a:endParaRPr lang="en-GB"/>
        </a:p>
      </dgm:t>
    </dgm:pt>
    <dgm:pt modelId="{EC69E6BB-DDBA-47D6-9333-9878121600AA}" type="pres">
      <dgm:prSet presAssocID="{64E42641-B658-4904-9A64-62F0ED9337CB}" presName="hierChild1" presStyleCnt="0">
        <dgm:presLayoutVars>
          <dgm:chPref val="1"/>
          <dgm:dir/>
          <dgm:animOne val="branch"/>
          <dgm:animLvl val="lvl"/>
          <dgm:resizeHandles/>
        </dgm:presLayoutVars>
      </dgm:prSet>
      <dgm:spPr/>
    </dgm:pt>
    <dgm:pt modelId="{0EE7894B-2918-479B-8639-49298C1B7269}" type="pres">
      <dgm:prSet presAssocID="{B2C8B438-C7E9-4985-AC72-569D7D86B06C}" presName="hierRoot1" presStyleCnt="0"/>
      <dgm:spPr/>
    </dgm:pt>
    <dgm:pt modelId="{66603597-9562-4869-9EFC-018ADF26D4CC}" type="pres">
      <dgm:prSet presAssocID="{B2C8B438-C7E9-4985-AC72-569D7D86B06C}" presName="composite" presStyleCnt="0"/>
      <dgm:spPr/>
    </dgm:pt>
    <dgm:pt modelId="{E3696F32-21D8-4287-A654-2D97430B6F45}" type="pres">
      <dgm:prSet presAssocID="{B2C8B438-C7E9-4985-AC72-569D7D86B06C}" presName="background" presStyleLbl="node0" presStyleIdx="0" presStyleCnt="5"/>
      <dgm:spPr/>
    </dgm:pt>
    <dgm:pt modelId="{8D24248F-6258-4B10-BF09-E00CA5459C7E}" type="pres">
      <dgm:prSet presAssocID="{B2C8B438-C7E9-4985-AC72-569D7D86B06C}" presName="text" presStyleLbl="fgAcc0" presStyleIdx="0" presStyleCnt="5">
        <dgm:presLayoutVars>
          <dgm:chPref val="3"/>
        </dgm:presLayoutVars>
      </dgm:prSet>
      <dgm:spPr/>
    </dgm:pt>
    <dgm:pt modelId="{7B27CD82-A35E-4225-AC75-16B0C5693AAE}" type="pres">
      <dgm:prSet presAssocID="{B2C8B438-C7E9-4985-AC72-569D7D86B06C}" presName="hierChild2" presStyleCnt="0"/>
      <dgm:spPr/>
    </dgm:pt>
    <dgm:pt modelId="{983ADEE7-B1CF-4E4C-A1D9-7B70E5BF7AA9}" type="pres">
      <dgm:prSet presAssocID="{4B11109E-D8F5-47E6-A0AA-1BEACB6BF990}" presName="hierRoot1" presStyleCnt="0"/>
      <dgm:spPr/>
    </dgm:pt>
    <dgm:pt modelId="{1ED9A9A1-FD02-4325-A8B3-71A29AE93A2D}" type="pres">
      <dgm:prSet presAssocID="{4B11109E-D8F5-47E6-A0AA-1BEACB6BF990}" presName="composite" presStyleCnt="0"/>
      <dgm:spPr/>
    </dgm:pt>
    <dgm:pt modelId="{E102E9E1-6C10-4673-99A4-7F852A67B04A}" type="pres">
      <dgm:prSet presAssocID="{4B11109E-D8F5-47E6-A0AA-1BEACB6BF990}" presName="background" presStyleLbl="node0" presStyleIdx="1" presStyleCnt="5"/>
      <dgm:spPr/>
    </dgm:pt>
    <dgm:pt modelId="{2253A1C0-AFCB-4FB4-8974-B1F3DAC2601C}" type="pres">
      <dgm:prSet presAssocID="{4B11109E-D8F5-47E6-A0AA-1BEACB6BF990}" presName="text" presStyleLbl="fgAcc0" presStyleIdx="1" presStyleCnt="5">
        <dgm:presLayoutVars>
          <dgm:chPref val="3"/>
        </dgm:presLayoutVars>
      </dgm:prSet>
      <dgm:spPr/>
    </dgm:pt>
    <dgm:pt modelId="{23DD17B3-EE8D-4D58-AC2B-81685DFCFD23}" type="pres">
      <dgm:prSet presAssocID="{4B11109E-D8F5-47E6-A0AA-1BEACB6BF990}" presName="hierChild2" presStyleCnt="0"/>
      <dgm:spPr/>
    </dgm:pt>
    <dgm:pt modelId="{E1982F81-C239-4416-B243-1C701E73D07B}" type="pres">
      <dgm:prSet presAssocID="{CD91BBE0-E4FD-4975-AC48-D26AA2A5A2B3}" presName="hierRoot1" presStyleCnt="0"/>
      <dgm:spPr/>
    </dgm:pt>
    <dgm:pt modelId="{A69CED2F-30C2-428C-8DBC-56DDEB36C999}" type="pres">
      <dgm:prSet presAssocID="{CD91BBE0-E4FD-4975-AC48-D26AA2A5A2B3}" presName="composite" presStyleCnt="0"/>
      <dgm:spPr/>
    </dgm:pt>
    <dgm:pt modelId="{48B88738-6141-4AFC-ABA4-3B09FB81A331}" type="pres">
      <dgm:prSet presAssocID="{CD91BBE0-E4FD-4975-AC48-D26AA2A5A2B3}" presName="background" presStyleLbl="node0" presStyleIdx="2" presStyleCnt="5"/>
      <dgm:spPr/>
    </dgm:pt>
    <dgm:pt modelId="{4F01BDF2-ED83-4FCA-88E8-0D1449C3029B}" type="pres">
      <dgm:prSet presAssocID="{CD91BBE0-E4FD-4975-AC48-D26AA2A5A2B3}" presName="text" presStyleLbl="fgAcc0" presStyleIdx="2" presStyleCnt="5">
        <dgm:presLayoutVars>
          <dgm:chPref val="3"/>
        </dgm:presLayoutVars>
      </dgm:prSet>
      <dgm:spPr/>
    </dgm:pt>
    <dgm:pt modelId="{FDB849A8-BBFA-40F1-BDFF-2989041EE62F}" type="pres">
      <dgm:prSet presAssocID="{CD91BBE0-E4FD-4975-AC48-D26AA2A5A2B3}" presName="hierChild2" presStyleCnt="0"/>
      <dgm:spPr/>
    </dgm:pt>
    <dgm:pt modelId="{8EE982E0-060C-4CDD-81DC-A8A26A980004}" type="pres">
      <dgm:prSet presAssocID="{A3E8B1AC-6733-4309-9FC7-B6A3B492EE11}" presName="hierRoot1" presStyleCnt="0"/>
      <dgm:spPr/>
    </dgm:pt>
    <dgm:pt modelId="{1B38C6D3-1CAE-42A2-A48A-0DAC15FE6B42}" type="pres">
      <dgm:prSet presAssocID="{A3E8B1AC-6733-4309-9FC7-B6A3B492EE11}" presName="composite" presStyleCnt="0"/>
      <dgm:spPr/>
    </dgm:pt>
    <dgm:pt modelId="{7B93F0AB-21F8-4690-A95F-16BFE8DC1B9D}" type="pres">
      <dgm:prSet presAssocID="{A3E8B1AC-6733-4309-9FC7-B6A3B492EE11}" presName="background" presStyleLbl="node0" presStyleIdx="3" presStyleCnt="5"/>
      <dgm:spPr/>
    </dgm:pt>
    <dgm:pt modelId="{B80940F1-DA71-4BD5-BFA5-314FDCB3CB58}" type="pres">
      <dgm:prSet presAssocID="{A3E8B1AC-6733-4309-9FC7-B6A3B492EE11}" presName="text" presStyleLbl="fgAcc0" presStyleIdx="3" presStyleCnt="5">
        <dgm:presLayoutVars>
          <dgm:chPref val="3"/>
        </dgm:presLayoutVars>
      </dgm:prSet>
      <dgm:spPr/>
    </dgm:pt>
    <dgm:pt modelId="{13E6AACB-928B-43FC-8AF5-C6866DB973B7}" type="pres">
      <dgm:prSet presAssocID="{A3E8B1AC-6733-4309-9FC7-B6A3B492EE11}" presName="hierChild2" presStyleCnt="0"/>
      <dgm:spPr/>
    </dgm:pt>
    <dgm:pt modelId="{0CCFC65D-A502-4DFA-AAAF-7C22AA0FD3EB}" type="pres">
      <dgm:prSet presAssocID="{2792B751-01B2-401B-886E-8AD5A6F3460D}" presName="hierRoot1" presStyleCnt="0"/>
      <dgm:spPr/>
    </dgm:pt>
    <dgm:pt modelId="{6AE140C2-D830-435B-B031-5F19E9B9DD5F}" type="pres">
      <dgm:prSet presAssocID="{2792B751-01B2-401B-886E-8AD5A6F3460D}" presName="composite" presStyleCnt="0"/>
      <dgm:spPr/>
    </dgm:pt>
    <dgm:pt modelId="{B66B35A1-DA42-4218-BA8C-D6D4624F58F5}" type="pres">
      <dgm:prSet presAssocID="{2792B751-01B2-401B-886E-8AD5A6F3460D}" presName="background" presStyleLbl="node0" presStyleIdx="4" presStyleCnt="5"/>
      <dgm:spPr/>
    </dgm:pt>
    <dgm:pt modelId="{F5365534-52E3-4005-81E2-3119C0C06DA7}" type="pres">
      <dgm:prSet presAssocID="{2792B751-01B2-401B-886E-8AD5A6F3460D}" presName="text" presStyleLbl="fgAcc0" presStyleIdx="4" presStyleCnt="5">
        <dgm:presLayoutVars>
          <dgm:chPref val="3"/>
        </dgm:presLayoutVars>
      </dgm:prSet>
      <dgm:spPr/>
    </dgm:pt>
    <dgm:pt modelId="{F4394474-97F3-49A4-847C-ACFBE76880BB}" type="pres">
      <dgm:prSet presAssocID="{2792B751-01B2-401B-886E-8AD5A6F3460D}" presName="hierChild2" presStyleCnt="0"/>
      <dgm:spPr/>
    </dgm:pt>
  </dgm:ptLst>
  <dgm:cxnLst>
    <dgm:cxn modelId="{99F1FA1A-553B-4991-8485-33A0ADE9C988}" srcId="{64E42641-B658-4904-9A64-62F0ED9337CB}" destId="{4B11109E-D8F5-47E6-A0AA-1BEACB6BF990}" srcOrd="1" destOrd="0" parTransId="{71004F8C-68A5-4E95-92C6-5A408EBC8E56}" sibTransId="{76D4542B-D480-4A09-9DB3-E63C6B80F1B1}"/>
    <dgm:cxn modelId="{15E5212A-933F-4B1D-8930-2B6AA7A1D58B}" srcId="{64E42641-B658-4904-9A64-62F0ED9337CB}" destId="{B2C8B438-C7E9-4985-AC72-569D7D86B06C}" srcOrd="0" destOrd="0" parTransId="{39D26BD3-1E3D-4E8D-A95E-C46E9BFA7D78}" sibTransId="{8845176E-4CB1-477A-A8B4-2E4E578502DD}"/>
    <dgm:cxn modelId="{7555B331-BB6B-48D5-865D-C6CE12701EB9}" type="presOf" srcId="{A3E8B1AC-6733-4309-9FC7-B6A3B492EE11}" destId="{B80940F1-DA71-4BD5-BFA5-314FDCB3CB58}" srcOrd="0" destOrd="0" presId="urn:microsoft.com/office/officeart/2005/8/layout/hierarchy1"/>
    <dgm:cxn modelId="{D215143D-416F-4CE9-B59F-85886A8262F8}" type="presOf" srcId="{64E42641-B658-4904-9A64-62F0ED9337CB}" destId="{EC69E6BB-DDBA-47D6-9333-9878121600AA}" srcOrd="0" destOrd="0" presId="urn:microsoft.com/office/officeart/2005/8/layout/hierarchy1"/>
    <dgm:cxn modelId="{3C5E8D3F-8E6D-4ED1-BAC6-52AC3F3DEC5C}" type="presOf" srcId="{4B11109E-D8F5-47E6-A0AA-1BEACB6BF990}" destId="{2253A1C0-AFCB-4FB4-8974-B1F3DAC2601C}" srcOrd="0" destOrd="0" presId="urn:microsoft.com/office/officeart/2005/8/layout/hierarchy1"/>
    <dgm:cxn modelId="{04115060-0D0A-404D-9E89-07C1ECDC9C41}" srcId="{64E42641-B658-4904-9A64-62F0ED9337CB}" destId="{2792B751-01B2-401B-886E-8AD5A6F3460D}" srcOrd="4" destOrd="0" parTransId="{FF00BE8D-942D-46CE-9F5E-3CD4713AE1D3}" sibTransId="{46DF0558-4191-435C-AB41-F4B8F3D7B888}"/>
    <dgm:cxn modelId="{3187AC82-053E-4A9C-AAA7-7E0535FD67F8}" type="presOf" srcId="{B2C8B438-C7E9-4985-AC72-569D7D86B06C}" destId="{8D24248F-6258-4B10-BF09-E00CA5459C7E}" srcOrd="0" destOrd="0" presId="urn:microsoft.com/office/officeart/2005/8/layout/hierarchy1"/>
    <dgm:cxn modelId="{87345D94-A00B-4820-B800-EE2D28F760F3}" type="presOf" srcId="{CD91BBE0-E4FD-4975-AC48-D26AA2A5A2B3}" destId="{4F01BDF2-ED83-4FCA-88E8-0D1449C3029B}" srcOrd="0" destOrd="0" presId="urn:microsoft.com/office/officeart/2005/8/layout/hierarchy1"/>
    <dgm:cxn modelId="{BD7F1FB1-E5BC-4D5A-89DE-755AD19C6B64}" srcId="{64E42641-B658-4904-9A64-62F0ED9337CB}" destId="{CD91BBE0-E4FD-4975-AC48-D26AA2A5A2B3}" srcOrd="2" destOrd="0" parTransId="{5EF12312-1CFC-47E7-AB4D-97EA792BB72B}" sibTransId="{CBA5B004-F333-438A-BA88-4A65FDD46158}"/>
    <dgm:cxn modelId="{7DEE4ED5-FDCB-49C6-92CD-03AA9062F888}" srcId="{64E42641-B658-4904-9A64-62F0ED9337CB}" destId="{A3E8B1AC-6733-4309-9FC7-B6A3B492EE11}" srcOrd="3" destOrd="0" parTransId="{45417179-8DAB-4CA3-9DD3-0912A2C9B7E8}" sibTransId="{BCDE4C6B-EB53-4F7F-8616-52283308C04F}"/>
    <dgm:cxn modelId="{4995EBD6-652B-4AD1-A4A2-9D1BB9604603}" type="presOf" srcId="{2792B751-01B2-401B-886E-8AD5A6F3460D}" destId="{F5365534-52E3-4005-81E2-3119C0C06DA7}" srcOrd="0" destOrd="0" presId="urn:microsoft.com/office/officeart/2005/8/layout/hierarchy1"/>
    <dgm:cxn modelId="{F7464856-79FD-4942-B8CB-B3AAEB4B8D94}" type="presParOf" srcId="{EC69E6BB-DDBA-47D6-9333-9878121600AA}" destId="{0EE7894B-2918-479B-8639-49298C1B7269}" srcOrd="0" destOrd="0" presId="urn:microsoft.com/office/officeart/2005/8/layout/hierarchy1"/>
    <dgm:cxn modelId="{0BE4133C-1E0E-48BE-93DE-C91A9D9BF5D6}" type="presParOf" srcId="{0EE7894B-2918-479B-8639-49298C1B7269}" destId="{66603597-9562-4869-9EFC-018ADF26D4CC}" srcOrd="0" destOrd="0" presId="urn:microsoft.com/office/officeart/2005/8/layout/hierarchy1"/>
    <dgm:cxn modelId="{D20580E4-733A-481B-982E-4B3D50E3BE44}" type="presParOf" srcId="{66603597-9562-4869-9EFC-018ADF26D4CC}" destId="{E3696F32-21D8-4287-A654-2D97430B6F45}" srcOrd="0" destOrd="0" presId="urn:microsoft.com/office/officeart/2005/8/layout/hierarchy1"/>
    <dgm:cxn modelId="{5B1F9AA9-F7D9-4753-8DBD-D1FFBF71F18D}" type="presParOf" srcId="{66603597-9562-4869-9EFC-018ADF26D4CC}" destId="{8D24248F-6258-4B10-BF09-E00CA5459C7E}" srcOrd="1" destOrd="0" presId="urn:microsoft.com/office/officeart/2005/8/layout/hierarchy1"/>
    <dgm:cxn modelId="{829D8BDE-A49B-4444-BA27-3463083E370B}" type="presParOf" srcId="{0EE7894B-2918-479B-8639-49298C1B7269}" destId="{7B27CD82-A35E-4225-AC75-16B0C5693AAE}" srcOrd="1" destOrd="0" presId="urn:microsoft.com/office/officeart/2005/8/layout/hierarchy1"/>
    <dgm:cxn modelId="{AB5AF629-A502-42B5-9629-B4939D2A9C4D}" type="presParOf" srcId="{EC69E6BB-DDBA-47D6-9333-9878121600AA}" destId="{983ADEE7-B1CF-4E4C-A1D9-7B70E5BF7AA9}" srcOrd="1" destOrd="0" presId="urn:microsoft.com/office/officeart/2005/8/layout/hierarchy1"/>
    <dgm:cxn modelId="{3C7B8AC8-519B-42D4-B87D-D246D2ACE146}" type="presParOf" srcId="{983ADEE7-B1CF-4E4C-A1D9-7B70E5BF7AA9}" destId="{1ED9A9A1-FD02-4325-A8B3-71A29AE93A2D}" srcOrd="0" destOrd="0" presId="urn:microsoft.com/office/officeart/2005/8/layout/hierarchy1"/>
    <dgm:cxn modelId="{611D3631-25C6-4BF9-8118-0D7C62D80738}" type="presParOf" srcId="{1ED9A9A1-FD02-4325-A8B3-71A29AE93A2D}" destId="{E102E9E1-6C10-4673-99A4-7F852A67B04A}" srcOrd="0" destOrd="0" presId="urn:microsoft.com/office/officeart/2005/8/layout/hierarchy1"/>
    <dgm:cxn modelId="{5CAC512C-DF4B-4C1C-AC09-4844E6127F0C}" type="presParOf" srcId="{1ED9A9A1-FD02-4325-A8B3-71A29AE93A2D}" destId="{2253A1C0-AFCB-4FB4-8974-B1F3DAC2601C}" srcOrd="1" destOrd="0" presId="urn:microsoft.com/office/officeart/2005/8/layout/hierarchy1"/>
    <dgm:cxn modelId="{EDDB7663-306C-4514-BCB7-8DF797DFFA70}" type="presParOf" srcId="{983ADEE7-B1CF-4E4C-A1D9-7B70E5BF7AA9}" destId="{23DD17B3-EE8D-4D58-AC2B-81685DFCFD23}" srcOrd="1" destOrd="0" presId="urn:microsoft.com/office/officeart/2005/8/layout/hierarchy1"/>
    <dgm:cxn modelId="{4AEC9F0F-70C5-44ED-A2F1-CD94B8F28627}" type="presParOf" srcId="{EC69E6BB-DDBA-47D6-9333-9878121600AA}" destId="{E1982F81-C239-4416-B243-1C701E73D07B}" srcOrd="2" destOrd="0" presId="urn:microsoft.com/office/officeart/2005/8/layout/hierarchy1"/>
    <dgm:cxn modelId="{4B764378-6032-41B2-A7C5-FB0BBFF45B3C}" type="presParOf" srcId="{E1982F81-C239-4416-B243-1C701E73D07B}" destId="{A69CED2F-30C2-428C-8DBC-56DDEB36C999}" srcOrd="0" destOrd="0" presId="urn:microsoft.com/office/officeart/2005/8/layout/hierarchy1"/>
    <dgm:cxn modelId="{4CAE123F-4D8B-4632-BA3C-F5E325379C92}" type="presParOf" srcId="{A69CED2F-30C2-428C-8DBC-56DDEB36C999}" destId="{48B88738-6141-4AFC-ABA4-3B09FB81A331}" srcOrd="0" destOrd="0" presId="urn:microsoft.com/office/officeart/2005/8/layout/hierarchy1"/>
    <dgm:cxn modelId="{860A81F8-E87C-4154-92DA-B0FBE54B0765}" type="presParOf" srcId="{A69CED2F-30C2-428C-8DBC-56DDEB36C999}" destId="{4F01BDF2-ED83-4FCA-88E8-0D1449C3029B}" srcOrd="1" destOrd="0" presId="urn:microsoft.com/office/officeart/2005/8/layout/hierarchy1"/>
    <dgm:cxn modelId="{B46C83EB-90BD-4E5B-83D2-701D8B3D58AA}" type="presParOf" srcId="{E1982F81-C239-4416-B243-1C701E73D07B}" destId="{FDB849A8-BBFA-40F1-BDFF-2989041EE62F}" srcOrd="1" destOrd="0" presId="urn:microsoft.com/office/officeart/2005/8/layout/hierarchy1"/>
    <dgm:cxn modelId="{D2E0A553-8403-464E-A7AC-155DFCBE12D0}" type="presParOf" srcId="{EC69E6BB-DDBA-47D6-9333-9878121600AA}" destId="{8EE982E0-060C-4CDD-81DC-A8A26A980004}" srcOrd="3" destOrd="0" presId="urn:microsoft.com/office/officeart/2005/8/layout/hierarchy1"/>
    <dgm:cxn modelId="{53D2DE1C-1D64-4C03-B1E5-11D4A12BF9BA}" type="presParOf" srcId="{8EE982E0-060C-4CDD-81DC-A8A26A980004}" destId="{1B38C6D3-1CAE-42A2-A48A-0DAC15FE6B42}" srcOrd="0" destOrd="0" presId="urn:microsoft.com/office/officeart/2005/8/layout/hierarchy1"/>
    <dgm:cxn modelId="{DC94B767-E5DE-4A03-8E31-810491C39738}" type="presParOf" srcId="{1B38C6D3-1CAE-42A2-A48A-0DAC15FE6B42}" destId="{7B93F0AB-21F8-4690-A95F-16BFE8DC1B9D}" srcOrd="0" destOrd="0" presId="urn:microsoft.com/office/officeart/2005/8/layout/hierarchy1"/>
    <dgm:cxn modelId="{80F9C0E2-D92D-41AC-BF61-9EF52E841F30}" type="presParOf" srcId="{1B38C6D3-1CAE-42A2-A48A-0DAC15FE6B42}" destId="{B80940F1-DA71-4BD5-BFA5-314FDCB3CB58}" srcOrd="1" destOrd="0" presId="urn:microsoft.com/office/officeart/2005/8/layout/hierarchy1"/>
    <dgm:cxn modelId="{5316A73F-933D-48E1-A15B-38ACFBD56B7D}" type="presParOf" srcId="{8EE982E0-060C-4CDD-81DC-A8A26A980004}" destId="{13E6AACB-928B-43FC-8AF5-C6866DB973B7}" srcOrd="1" destOrd="0" presId="urn:microsoft.com/office/officeart/2005/8/layout/hierarchy1"/>
    <dgm:cxn modelId="{0061C2B9-F503-47E8-B64E-06D48F9156DB}" type="presParOf" srcId="{EC69E6BB-DDBA-47D6-9333-9878121600AA}" destId="{0CCFC65D-A502-4DFA-AAAF-7C22AA0FD3EB}" srcOrd="4" destOrd="0" presId="urn:microsoft.com/office/officeart/2005/8/layout/hierarchy1"/>
    <dgm:cxn modelId="{F94E84AE-DC1F-4A30-9A66-564FCBC482F4}" type="presParOf" srcId="{0CCFC65D-A502-4DFA-AAAF-7C22AA0FD3EB}" destId="{6AE140C2-D830-435B-B031-5F19E9B9DD5F}" srcOrd="0" destOrd="0" presId="urn:microsoft.com/office/officeart/2005/8/layout/hierarchy1"/>
    <dgm:cxn modelId="{24155C98-F790-442D-92B6-7B962475864F}" type="presParOf" srcId="{6AE140C2-D830-435B-B031-5F19E9B9DD5F}" destId="{B66B35A1-DA42-4218-BA8C-D6D4624F58F5}" srcOrd="0" destOrd="0" presId="urn:microsoft.com/office/officeart/2005/8/layout/hierarchy1"/>
    <dgm:cxn modelId="{D0290DB0-1859-4C7B-A8C1-CD38F297A8F6}" type="presParOf" srcId="{6AE140C2-D830-435B-B031-5F19E9B9DD5F}" destId="{F5365534-52E3-4005-81E2-3119C0C06DA7}" srcOrd="1" destOrd="0" presId="urn:microsoft.com/office/officeart/2005/8/layout/hierarchy1"/>
    <dgm:cxn modelId="{C81FDB6D-1225-44DE-8CE0-FFA015D76E71}" type="presParOf" srcId="{0CCFC65D-A502-4DFA-AAAF-7C22AA0FD3EB}" destId="{F4394474-97F3-49A4-847C-ACFBE76880BB}"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696F32-21D8-4287-A654-2D97430B6F45}">
      <dsp:nvSpPr>
        <dsp:cNvPr id="0" name=""/>
        <dsp:cNvSpPr/>
      </dsp:nvSpPr>
      <dsp:spPr>
        <a:xfrm>
          <a:off x="3484" y="1794391"/>
          <a:ext cx="1698098" cy="1078292"/>
        </a:xfrm>
        <a:prstGeom prst="roundRect">
          <a:avLst>
            <a:gd name="adj" fmla="val 10000"/>
          </a:avLst>
        </a:prstGeom>
        <a:solidFill>
          <a:schemeClr val="accent1">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sp>
    <dsp:sp modelId="{8D24248F-6258-4B10-BF09-E00CA5459C7E}">
      <dsp:nvSpPr>
        <dsp:cNvPr id="0" name=""/>
        <dsp:cNvSpPr/>
      </dsp:nvSpPr>
      <dsp:spPr>
        <a:xfrm>
          <a:off x="192162" y="1973635"/>
          <a:ext cx="1698098" cy="1078292"/>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GB" sz="1800" kern="1200" dirty="0">
              <a:latin typeface="Corbel" panose="020B0503020204020204"/>
            </a:rPr>
            <a:t>Data Ingestion</a:t>
          </a:r>
          <a:endParaRPr lang="en-GB" sz="1800" kern="1200" dirty="0"/>
        </a:p>
      </dsp:txBody>
      <dsp:txXfrm>
        <a:off x="223744" y="2005217"/>
        <a:ext cx="1634934" cy="1015128"/>
      </dsp:txXfrm>
    </dsp:sp>
    <dsp:sp modelId="{E102E9E1-6C10-4673-99A4-7F852A67B04A}">
      <dsp:nvSpPr>
        <dsp:cNvPr id="0" name=""/>
        <dsp:cNvSpPr/>
      </dsp:nvSpPr>
      <dsp:spPr>
        <a:xfrm>
          <a:off x="2078938" y="1794391"/>
          <a:ext cx="1698098" cy="1078292"/>
        </a:xfrm>
        <a:prstGeom prst="roundRect">
          <a:avLst>
            <a:gd name="adj" fmla="val 10000"/>
          </a:avLst>
        </a:prstGeom>
        <a:solidFill>
          <a:schemeClr val="accent1">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sp>
    <dsp:sp modelId="{2253A1C0-AFCB-4FB4-8974-B1F3DAC2601C}">
      <dsp:nvSpPr>
        <dsp:cNvPr id="0" name=""/>
        <dsp:cNvSpPr/>
      </dsp:nvSpPr>
      <dsp:spPr>
        <a:xfrm>
          <a:off x="2267616" y="1973635"/>
          <a:ext cx="1698098" cy="1078292"/>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GB" sz="1800" kern="1200" dirty="0">
              <a:latin typeface="Corbel" panose="020B0503020204020204"/>
            </a:rPr>
            <a:t>Data Preparation</a:t>
          </a:r>
          <a:endParaRPr lang="en-GB" sz="1800" kern="1200" dirty="0"/>
        </a:p>
      </dsp:txBody>
      <dsp:txXfrm>
        <a:off x="2299198" y="2005217"/>
        <a:ext cx="1634934" cy="1015128"/>
      </dsp:txXfrm>
    </dsp:sp>
    <dsp:sp modelId="{48B88738-6141-4AFC-ABA4-3B09FB81A331}">
      <dsp:nvSpPr>
        <dsp:cNvPr id="0" name=""/>
        <dsp:cNvSpPr/>
      </dsp:nvSpPr>
      <dsp:spPr>
        <a:xfrm>
          <a:off x="4154392" y="1794391"/>
          <a:ext cx="1698098" cy="1078292"/>
        </a:xfrm>
        <a:prstGeom prst="roundRect">
          <a:avLst>
            <a:gd name="adj" fmla="val 10000"/>
          </a:avLst>
        </a:prstGeom>
        <a:solidFill>
          <a:schemeClr val="accent1">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sp>
    <dsp:sp modelId="{4F01BDF2-ED83-4FCA-88E8-0D1449C3029B}">
      <dsp:nvSpPr>
        <dsp:cNvPr id="0" name=""/>
        <dsp:cNvSpPr/>
      </dsp:nvSpPr>
      <dsp:spPr>
        <a:xfrm>
          <a:off x="4343069" y="1973635"/>
          <a:ext cx="1698098" cy="1078292"/>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GB" sz="1800" kern="1200" dirty="0">
              <a:latin typeface="Corbel" panose="020B0503020204020204"/>
            </a:rPr>
            <a:t>Data Exploration</a:t>
          </a:r>
          <a:endParaRPr lang="en-GB" sz="1800" kern="1200" dirty="0"/>
        </a:p>
      </dsp:txBody>
      <dsp:txXfrm>
        <a:off x="4374651" y="2005217"/>
        <a:ext cx="1634934" cy="1015128"/>
      </dsp:txXfrm>
    </dsp:sp>
    <dsp:sp modelId="{7B93F0AB-21F8-4690-A95F-16BFE8DC1B9D}">
      <dsp:nvSpPr>
        <dsp:cNvPr id="0" name=""/>
        <dsp:cNvSpPr/>
      </dsp:nvSpPr>
      <dsp:spPr>
        <a:xfrm>
          <a:off x="6229845" y="1794391"/>
          <a:ext cx="1698098" cy="1078292"/>
        </a:xfrm>
        <a:prstGeom prst="roundRect">
          <a:avLst>
            <a:gd name="adj" fmla="val 10000"/>
          </a:avLst>
        </a:prstGeom>
        <a:solidFill>
          <a:schemeClr val="accent1">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sp>
    <dsp:sp modelId="{B80940F1-DA71-4BD5-BFA5-314FDCB3CB58}">
      <dsp:nvSpPr>
        <dsp:cNvPr id="0" name=""/>
        <dsp:cNvSpPr/>
      </dsp:nvSpPr>
      <dsp:spPr>
        <a:xfrm>
          <a:off x="6418523" y="1973635"/>
          <a:ext cx="1698098" cy="1078292"/>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latin typeface="Corbel" panose="020B0503020204020204"/>
            </a:rPr>
            <a:t>Feature Transformation</a:t>
          </a:r>
        </a:p>
      </dsp:txBody>
      <dsp:txXfrm>
        <a:off x="6450105" y="2005217"/>
        <a:ext cx="1634934" cy="1015128"/>
      </dsp:txXfrm>
    </dsp:sp>
    <dsp:sp modelId="{B66B35A1-DA42-4218-BA8C-D6D4624F58F5}">
      <dsp:nvSpPr>
        <dsp:cNvPr id="0" name=""/>
        <dsp:cNvSpPr/>
      </dsp:nvSpPr>
      <dsp:spPr>
        <a:xfrm>
          <a:off x="8305299" y="1794391"/>
          <a:ext cx="1698098" cy="1078292"/>
        </a:xfrm>
        <a:prstGeom prst="roundRect">
          <a:avLst>
            <a:gd name="adj" fmla="val 10000"/>
          </a:avLst>
        </a:prstGeom>
        <a:solidFill>
          <a:schemeClr val="accent1">
            <a:hueOff val="0"/>
            <a:satOff val="0"/>
            <a:lumOff val="0"/>
            <a:alphaOff val="0"/>
          </a:schemeClr>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dsp:spPr>
      <dsp:style>
        <a:lnRef idx="0">
          <a:scrgbClr r="0" g="0" b="0"/>
        </a:lnRef>
        <a:fillRef idx="3">
          <a:scrgbClr r="0" g="0" b="0"/>
        </a:fillRef>
        <a:effectRef idx="3">
          <a:scrgbClr r="0" g="0" b="0"/>
        </a:effectRef>
        <a:fontRef idx="minor">
          <a:schemeClr val="lt1"/>
        </a:fontRef>
      </dsp:style>
    </dsp:sp>
    <dsp:sp modelId="{F5365534-52E3-4005-81E2-3119C0C06DA7}">
      <dsp:nvSpPr>
        <dsp:cNvPr id="0" name=""/>
        <dsp:cNvSpPr/>
      </dsp:nvSpPr>
      <dsp:spPr>
        <a:xfrm>
          <a:off x="8493976" y="1973635"/>
          <a:ext cx="1698098" cy="1078292"/>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Modelling</a:t>
          </a:r>
        </a:p>
      </dsp:txBody>
      <dsp:txXfrm>
        <a:off x="8525558" y="2005217"/>
        <a:ext cx="1634934" cy="101512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1-22T17:59:39.541"/>
    </inkml:context>
    <inkml:brush xml:id="br0">
      <inkml:brushProperty name="width" value="0.025" units="cm"/>
      <inkml:brushProperty name="height" value="0.025" units="cm"/>
      <inkml:brushProperty name="ignorePressure" value="1"/>
    </inkml:brush>
  </inkml:definitions>
  <inkml:trace contextRef="#ctx0" brushRef="#br0">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1-22T17:59:39.541"/>
    </inkml:context>
    <inkml:brush xml:id="br0">
      <inkml:brushProperty name="width" value="0.025" units="cm"/>
      <inkml:brushProperty name="height" value="0.025" units="cm"/>
      <inkml:brushProperty name="ignorePressure" value="1"/>
    </inkml:brush>
  </inkml:definitions>
  <inkml:trace contextRef="#ctx0" brushRef="#br0">0 0</inkml:trace>
</inkml:ink>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1C5BD2-4D8D-4C7C-9FC3-7949CD64F1DB}" type="datetimeFigureOut">
              <a:rPr lang="en-US" smtClean="0"/>
              <a:t>12/5/2023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1F85EE-B8C7-4022-BB9B-12295E0AB03A}" type="slidenum">
              <a:rPr lang="en-US" smtClean="0"/>
              <a:t>‹#›</a:t>
            </a:fld>
            <a:endParaRPr lang="en-US"/>
          </a:p>
        </p:txBody>
      </p:sp>
    </p:spTree>
    <p:extLst>
      <p:ext uri="{BB962C8B-B14F-4D97-AF65-F5344CB8AC3E}">
        <p14:creationId xmlns:p14="http://schemas.microsoft.com/office/powerpoint/2010/main" val="2972352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rgbClr val="84161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a:prstGeom prst="rect">
            <a:avLst/>
          </a:prstGeo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pic>
        <p:nvPicPr>
          <p:cNvPr id="11" name="Picture 10" descr="A red sign with white text&#10;&#10;Description automatically generated with medium confidence">
            <a:extLst>
              <a:ext uri="{FF2B5EF4-FFF2-40B4-BE49-F238E27FC236}">
                <a16:creationId xmlns:a16="http://schemas.microsoft.com/office/drawing/2014/main" id="{BC34F553-55EA-4369-B68E-EE41D42548F6}"/>
              </a:ext>
            </a:extLst>
          </p:cNvPr>
          <p:cNvPicPr>
            <a:picLocks noChangeAspect="1"/>
          </p:cNvPicPr>
          <p:nvPr userDrawn="1"/>
        </p:nvPicPr>
        <p:blipFill>
          <a:blip r:embed="rId2"/>
          <a:stretch>
            <a:fillRect/>
          </a:stretch>
        </p:blipFill>
        <p:spPr>
          <a:xfrm>
            <a:off x="0" y="0"/>
            <a:ext cx="4090771" cy="1042506"/>
          </a:xfrm>
          <a:prstGeom prst="rect">
            <a:avLst/>
          </a:prstGeom>
        </p:spPr>
      </p:pic>
      <p:sp>
        <p:nvSpPr>
          <p:cNvPr id="12" name="Rectangle 11">
            <a:extLst>
              <a:ext uri="{FF2B5EF4-FFF2-40B4-BE49-F238E27FC236}">
                <a16:creationId xmlns:a16="http://schemas.microsoft.com/office/drawing/2014/main" id="{829F3D58-D86E-4144-A128-24EFB891083E}"/>
              </a:ext>
            </a:extLst>
          </p:cNvPr>
          <p:cNvSpPr/>
          <p:nvPr userDrawn="1"/>
        </p:nvSpPr>
        <p:spPr>
          <a:xfrm>
            <a:off x="4090771" y="0"/>
            <a:ext cx="5050848" cy="1096241"/>
          </a:xfrm>
          <a:prstGeom prst="rect">
            <a:avLst/>
          </a:prstGeom>
          <a:solidFill>
            <a:srgbClr val="84161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070568" y="1163788"/>
            <a:ext cx="10195560" cy="48463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3" name="Straight Connector 12">
            <a:extLst>
              <a:ext uri="{FF2B5EF4-FFF2-40B4-BE49-F238E27FC236}">
                <a16:creationId xmlns:a16="http://schemas.microsoft.com/office/drawing/2014/main" id="{EA0444F7-538A-4798-8CDE-AFD424AF3090}"/>
              </a:ext>
            </a:extLst>
          </p:cNvPr>
          <p:cNvCxnSpPr>
            <a:cxnSpLocks/>
          </p:cNvCxnSpPr>
          <p:nvPr userDrawn="1"/>
        </p:nvCxnSpPr>
        <p:spPr>
          <a:xfrm>
            <a:off x="521000" y="994426"/>
            <a:ext cx="10745128" cy="0"/>
          </a:xfrm>
          <a:prstGeom prst="line">
            <a:avLst/>
          </a:prstGeom>
          <a:ln w="31750">
            <a:solidFill>
              <a:srgbClr val="841617"/>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47518E5A-9DA6-4D2C-A601-0F0F61CF6974}"/>
              </a:ext>
            </a:extLst>
          </p:cNvPr>
          <p:cNvSpPr>
            <a:spLocks noGrp="1"/>
          </p:cNvSpPr>
          <p:nvPr>
            <p:ph type="body" sz="quarter" idx="10" hasCustomPrompt="1"/>
          </p:nvPr>
        </p:nvSpPr>
        <p:spPr>
          <a:xfrm>
            <a:off x="521000" y="264968"/>
            <a:ext cx="10704715" cy="644777"/>
          </a:xfrm>
        </p:spPr>
        <p:txBody>
          <a:bodyPr>
            <a:normAutofit/>
          </a:bodyPr>
          <a:lstStyle>
            <a:lvl1pPr marL="0" indent="0">
              <a:buFontTx/>
              <a:buNone/>
              <a:defRPr sz="3600">
                <a:solidFill>
                  <a:srgbClr val="841617"/>
                </a:solidFill>
              </a:defRPr>
            </a:lvl1pPr>
            <a:lvl2pPr marL="502920" indent="0">
              <a:buFontTx/>
              <a:buNone/>
              <a:defRPr/>
            </a:lvl2pPr>
            <a:lvl3pPr marL="960120" indent="0">
              <a:buFontTx/>
              <a:buNone/>
              <a:defRPr/>
            </a:lvl3pPr>
            <a:lvl4pPr marL="1417320" indent="0">
              <a:buFontTx/>
              <a:buNone/>
              <a:defRPr/>
            </a:lvl4pPr>
            <a:lvl5pPr marL="1874520" indent="0">
              <a:buFontTx/>
              <a:buNone/>
              <a:defRPr/>
            </a:lvl5pPr>
          </a:lstStyle>
          <a:p>
            <a:pPr lvl="0"/>
            <a:r>
              <a:rPr lang="en-US" dirty="0"/>
              <a:t>Enter title here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and Inserted Pictur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73994" y="1161288"/>
            <a:ext cx="3474720" cy="484632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5" name="Straight Connector 14">
            <a:extLst>
              <a:ext uri="{FF2B5EF4-FFF2-40B4-BE49-F238E27FC236}">
                <a16:creationId xmlns:a16="http://schemas.microsoft.com/office/drawing/2014/main" id="{51E21E41-8BF0-41C9-ACD8-CA6419F77FB4}"/>
              </a:ext>
            </a:extLst>
          </p:cNvPr>
          <p:cNvCxnSpPr>
            <a:cxnSpLocks/>
          </p:cNvCxnSpPr>
          <p:nvPr userDrawn="1"/>
        </p:nvCxnSpPr>
        <p:spPr>
          <a:xfrm>
            <a:off x="521000" y="994426"/>
            <a:ext cx="10745128" cy="0"/>
          </a:xfrm>
          <a:prstGeom prst="line">
            <a:avLst/>
          </a:prstGeom>
          <a:ln w="31750">
            <a:solidFill>
              <a:srgbClr val="841617"/>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ABE1F361-C5EB-49C9-93AD-4517D86991C3}"/>
              </a:ext>
            </a:extLst>
          </p:cNvPr>
          <p:cNvSpPr>
            <a:spLocks noGrp="1"/>
          </p:cNvSpPr>
          <p:nvPr>
            <p:ph type="body" sz="quarter" idx="10" hasCustomPrompt="1"/>
          </p:nvPr>
        </p:nvSpPr>
        <p:spPr>
          <a:xfrm>
            <a:off x="521000" y="264968"/>
            <a:ext cx="10704715" cy="644777"/>
          </a:xfrm>
        </p:spPr>
        <p:txBody>
          <a:bodyPr>
            <a:normAutofit/>
          </a:bodyPr>
          <a:lstStyle>
            <a:lvl1pPr marL="0" indent="0">
              <a:buFontTx/>
              <a:buNone/>
              <a:defRPr sz="3600">
                <a:solidFill>
                  <a:srgbClr val="841617"/>
                </a:solidFill>
              </a:defRPr>
            </a:lvl1pPr>
            <a:lvl2pPr marL="502920" indent="0">
              <a:buFontTx/>
              <a:buNone/>
              <a:defRPr/>
            </a:lvl2pPr>
            <a:lvl3pPr marL="960120" indent="0">
              <a:buFontTx/>
              <a:buNone/>
              <a:defRPr/>
            </a:lvl3pPr>
            <a:lvl4pPr marL="1417320" indent="0">
              <a:buFontTx/>
              <a:buNone/>
              <a:defRPr/>
            </a:lvl4pPr>
            <a:lvl5pPr marL="1874520" indent="0">
              <a:buFontTx/>
              <a:buNone/>
              <a:defRPr/>
            </a:lvl5pPr>
          </a:lstStyle>
          <a:p>
            <a:pPr lvl="0"/>
            <a:r>
              <a:rPr lang="en-US" dirty="0"/>
              <a:t>Enter title here</a:t>
            </a:r>
          </a:p>
        </p:txBody>
      </p:sp>
      <p:sp>
        <p:nvSpPr>
          <p:cNvPr id="17" name="Picture Placeholder 16">
            <a:extLst>
              <a:ext uri="{FF2B5EF4-FFF2-40B4-BE49-F238E27FC236}">
                <a16:creationId xmlns:a16="http://schemas.microsoft.com/office/drawing/2014/main" id="{29889E13-2DF0-404F-AB5B-7D9E9A809394}"/>
              </a:ext>
            </a:extLst>
          </p:cNvPr>
          <p:cNvSpPr>
            <a:spLocks noGrp="1"/>
          </p:cNvSpPr>
          <p:nvPr>
            <p:ph type="pic" sz="quarter" idx="11"/>
          </p:nvPr>
        </p:nvSpPr>
        <p:spPr>
          <a:xfrm>
            <a:off x="4520046" y="1162050"/>
            <a:ext cx="6705670" cy="4845050"/>
          </a:xfrm>
        </p:spPr>
        <p:txBody>
          <a:bodyPr/>
          <a:lstStyle/>
          <a:p>
            <a:r>
              <a:rPr lang="en-US"/>
              <a:t>Click icon to add picture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rgbClr val="841617"/>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rgbClr val="841617"/>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7" name="Straight Connector 16">
            <a:extLst>
              <a:ext uri="{FF2B5EF4-FFF2-40B4-BE49-F238E27FC236}">
                <a16:creationId xmlns:a16="http://schemas.microsoft.com/office/drawing/2014/main" id="{EBE2B110-0E06-4FB2-A334-F0AA1DB04B6C}"/>
              </a:ext>
            </a:extLst>
          </p:cNvPr>
          <p:cNvCxnSpPr>
            <a:cxnSpLocks/>
          </p:cNvCxnSpPr>
          <p:nvPr userDrawn="1"/>
        </p:nvCxnSpPr>
        <p:spPr>
          <a:xfrm>
            <a:off x="521000" y="994426"/>
            <a:ext cx="10745128" cy="0"/>
          </a:xfrm>
          <a:prstGeom prst="line">
            <a:avLst/>
          </a:prstGeom>
          <a:ln w="31750">
            <a:solidFill>
              <a:srgbClr val="841617"/>
            </a:solidFill>
          </a:ln>
        </p:spPr>
        <p:style>
          <a:lnRef idx="1">
            <a:schemeClr val="accent1"/>
          </a:lnRef>
          <a:fillRef idx="0">
            <a:schemeClr val="accent1"/>
          </a:fillRef>
          <a:effectRef idx="0">
            <a:schemeClr val="accent1"/>
          </a:effectRef>
          <a:fontRef idx="minor">
            <a:schemeClr val="tx1"/>
          </a:fontRef>
        </p:style>
      </p:cxnSp>
      <p:sp>
        <p:nvSpPr>
          <p:cNvPr id="18" name="Text Placeholder 14">
            <a:extLst>
              <a:ext uri="{FF2B5EF4-FFF2-40B4-BE49-F238E27FC236}">
                <a16:creationId xmlns:a16="http://schemas.microsoft.com/office/drawing/2014/main" id="{80325713-227A-4668-BD80-2EF04F0A41D1}"/>
              </a:ext>
            </a:extLst>
          </p:cNvPr>
          <p:cNvSpPr>
            <a:spLocks noGrp="1"/>
          </p:cNvSpPr>
          <p:nvPr>
            <p:ph type="body" sz="quarter" idx="10" hasCustomPrompt="1"/>
          </p:nvPr>
        </p:nvSpPr>
        <p:spPr>
          <a:xfrm>
            <a:off x="521000" y="264968"/>
            <a:ext cx="10704715" cy="644777"/>
          </a:xfrm>
        </p:spPr>
        <p:txBody>
          <a:bodyPr>
            <a:normAutofit/>
          </a:bodyPr>
          <a:lstStyle>
            <a:lvl1pPr marL="0" indent="0">
              <a:buFontTx/>
              <a:buNone/>
              <a:defRPr sz="3600">
                <a:solidFill>
                  <a:srgbClr val="841617"/>
                </a:solidFill>
              </a:defRPr>
            </a:lvl1pPr>
            <a:lvl2pPr marL="502920" indent="0">
              <a:buFontTx/>
              <a:buNone/>
              <a:defRPr/>
            </a:lvl2pPr>
            <a:lvl3pPr marL="960120" indent="0">
              <a:buFontTx/>
              <a:buNone/>
              <a:defRPr/>
            </a:lvl3pPr>
            <a:lvl4pPr marL="1417320" indent="0">
              <a:buFontTx/>
              <a:buNone/>
              <a:defRPr/>
            </a:lvl4pPr>
            <a:lvl5pPr marL="1874520" indent="0">
              <a:buFontTx/>
              <a:buNone/>
              <a:defRPr/>
            </a:lvl5pPr>
          </a:lstStyle>
          <a:p>
            <a:pPr lvl="0"/>
            <a:r>
              <a:rPr lang="en-US" dirty="0"/>
              <a:t>Enter title here</a:t>
            </a:r>
          </a:p>
        </p:txBody>
      </p:sp>
      <p:sp>
        <p:nvSpPr>
          <p:cNvPr id="8" name="Picture Placeholder 7">
            <a:extLst>
              <a:ext uri="{FF2B5EF4-FFF2-40B4-BE49-F238E27FC236}">
                <a16:creationId xmlns:a16="http://schemas.microsoft.com/office/drawing/2014/main" id="{48FA6EC9-9A83-4730-B416-38BD5FC51EE7}"/>
              </a:ext>
            </a:extLst>
          </p:cNvPr>
          <p:cNvSpPr>
            <a:spLocks noGrp="1"/>
          </p:cNvSpPr>
          <p:nvPr>
            <p:ph type="pic" sz="quarter" idx="11"/>
          </p:nvPr>
        </p:nvSpPr>
        <p:spPr>
          <a:xfrm>
            <a:off x="520700" y="1090613"/>
            <a:ext cx="3225800" cy="4811712"/>
          </a:xfrm>
        </p:spPr>
        <p:txBody>
          <a:bodyPr/>
          <a:lstStyle/>
          <a:p>
            <a:r>
              <a:rPr lang="en-US"/>
              <a:t>Click icon to add picture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Graphic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873107" y="1143000"/>
            <a:ext cx="7315200" cy="484632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 name="Straight Connector 13">
            <a:extLst>
              <a:ext uri="{FF2B5EF4-FFF2-40B4-BE49-F238E27FC236}">
                <a16:creationId xmlns:a16="http://schemas.microsoft.com/office/drawing/2014/main" id="{1947C6A2-E6CB-47A5-A271-10EE96FEFAC2}"/>
              </a:ext>
            </a:extLst>
          </p:cNvPr>
          <p:cNvCxnSpPr>
            <a:cxnSpLocks/>
          </p:cNvCxnSpPr>
          <p:nvPr userDrawn="1"/>
        </p:nvCxnSpPr>
        <p:spPr>
          <a:xfrm>
            <a:off x="521000" y="994426"/>
            <a:ext cx="10745128" cy="0"/>
          </a:xfrm>
          <a:prstGeom prst="line">
            <a:avLst/>
          </a:prstGeom>
          <a:ln w="31750">
            <a:solidFill>
              <a:srgbClr val="841617"/>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F151A1B1-2B06-49A0-84C6-A153EFEE746B}"/>
              </a:ext>
            </a:extLst>
          </p:cNvPr>
          <p:cNvSpPr>
            <a:spLocks noGrp="1"/>
          </p:cNvSpPr>
          <p:nvPr>
            <p:ph type="body" sz="quarter" idx="10" hasCustomPrompt="1"/>
          </p:nvPr>
        </p:nvSpPr>
        <p:spPr>
          <a:xfrm>
            <a:off x="521000" y="264968"/>
            <a:ext cx="10704715" cy="644777"/>
          </a:xfrm>
        </p:spPr>
        <p:txBody>
          <a:bodyPr>
            <a:normAutofit/>
          </a:bodyPr>
          <a:lstStyle>
            <a:lvl1pPr marL="0" indent="0">
              <a:buFontTx/>
              <a:buNone/>
              <a:defRPr sz="3600">
                <a:solidFill>
                  <a:srgbClr val="841617"/>
                </a:solidFill>
              </a:defRPr>
            </a:lvl1pPr>
            <a:lvl2pPr marL="502920" indent="0">
              <a:buFontTx/>
              <a:buNone/>
              <a:defRPr/>
            </a:lvl2pPr>
            <a:lvl3pPr marL="960120" indent="0">
              <a:buFontTx/>
              <a:buNone/>
              <a:defRPr/>
            </a:lvl3pPr>
            <a:lvl4pPr marL="1417320" indent="0">
              <a:buFontTx/>
              <a:buNone/>
              <a:defRPr/>
            </a:lvl4pPr>
            <a:lvl5pPr marL="1874520" indent="0">
              <a:buFontTx/>
              <a:buNone/>
              <a:defRPr/>
            </a:lvl5pPr>
          </a:lstStyle>
          <a:p>
            <a:pPr lvl="0"/>
            <a:r>
              <a:rPr lang="en-US" dirty="0"/>
              <a:t>Enter title here</a:t>
            </a:r>
          </a:p>
        </p:txBody>
      </p:sp>
      <p:sp>
        <p:nvSpPr>
          <p:cNvPr id="7" name="Picture Placeholder 6">
            <a:extLst>
              <a:ext uri="{FF2B5EF4-FFF2-40B4-BE49-F238E27FC236}">
                <a16:creationId xmlns:a16="http://schemas.microsoft.com/office/drawing/2014/main" id="{4C2F945C-2674-4148-B9E6-D293361BD28E}"/>
              </a:ext>
            </a:extLst>
          </p:cNvPr>
          <p:cNvSpPr>
            <a:spLocks noGrp="1"/>
          </p:cNvSpPr>
          <p:nvPr>
            <p:ph type="pic" sz="quarter" idx="11"/>
          </p:nvPr>
        </p:nvSpPr>
        <p:spPr>
          <a:xfrm>
            <a:off x="520999" y="1143000"/>
            <a:ext cx="3154680" cy="2286000"/>
          </a:xfrm>
        </p:spPr>
        <p:txBody>
          <a:bodyPr/>
          <a:lstStyle/>
          <a:p>
            <a:r>
              <a:rPr lang="en-US"/>
              <a:t>Click icon to add picture</a:t>
            </a:r>
          </a:p>
        </p:txBody>
      </p:sp>
      <p:sp>
        <p:nvSpPr>
          <p:cNvPr id="16" name="Picture Placeholder 6">
            <a:extLst>
              <a:ext uri="{FF2B5EF4-FFF2-40B4-BE49-F238E27FC236}">
                <a16:creationId xmlns:a16="http://schemas.microsoft.com/office/drawing/2014/main" id="{33C51787-C5B9-41F5-AB84-ED96B8869B1A}"/>
              </a:ext>
            </a:extLst>
          </p:cNvPr>
          <p:cNvSpPr>
            <a:spLocks noGrp="1"/>
          </p:cNvSpPr>
          <p:nvPr>
            <p:ph type="pic" sz="quarter" idx="12"/>
          </p:nvPr>
        </p:nvSpPr>
        <p:spPr>
          <a:xfrm>
            <a:off x="559099" y="3683000"/>
            <a:ext cx="3154680" cy="2286000"/>
          </a:xfrm>
        </p:spPr>
        <p:txBody>
          <a:bodyPr/>
          <a:lstStyle/>
          <a:p>
            <a:r>
              <a:rPr lang="en-US"/>
              <a:t>Click icon to add picture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75765" y="864108"/>
            <a:ext cx="10174941"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descr="A red sign with white text&#10;&#10;Description automatically generated with medium confidence">
            <a:extLst>
              <a:ext uri="{FF2B5EF4-FFF2-40B4-BE49-F238E27FC236}">
                <a16:creationId xmlns:a16="http://schemas.microsoft.com/office/drawing/2014/main" id="{E8D706B1-3225-4C3A-B570-BBE7AD1E3610}"/>
              </a:ext>
            </a:extLst>
          </p:cNvPr>
          <p:cNvPicPr>
            <a:picLocks noChangeAspect="1"/>
          </p:cNvPicPr>
          <p:nvPr userDrawn="1"/>
        </p:nvPicPr>
        <p:blipFill>
          <a:blip r:embed="rId7"/>
          <a:stretch>
            <a:fillRect/>
          </a:stretch>
        </p:blipFill>
        <p:spPr>
          <a:xfrm>
            <a:off x="0" y="6327506"/>
            <a:ext cx="2081646" cy="530494"/>
          </a:xfrm>
          <a:prstGeom prst="rect">
            <a:avLst/>
          </a:prstGeom>
        </p:spPr>
      </p:pic>
      <p:sp>
        <p:nvSpPr>
          <p:cNvPr id="8" name="Rectangle 7">
            <a:extLst>
              <a:ext uri="{FF2B5EF4-FFF2-40B4-BE49-F238E27FC236}">
                <a16:creationId xmlns:a16="http://schemas.microsoft.com/office/drawing/2014/main" id="{31708095-C2E4-4097-9C6E-9B6853D3CC12}"/>
              </a:ext>
            </a:extLst>
          </p:cNvPr>
          <p:cNvSpPr/>
          <p:nvPr userDrawn="1"/>
        </p:nvSpPr>
        <p:spPr>
          <a:xfrm>
            <a:off x="2081646" y="6327506"/>
            <a:ext cx="10110354" cy="530494"/>
          </a:xfrm>
          <a:prstGeom prst="rect">
            <a:avLst/>
          </a:prstGeom>
          <a:solidFill>
            <a:srgbClr val="84161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4" r:id="rId3"/>
    <p:sldLayoutId id="2147483845" r:id="rId4"/>
    <p:sldLayoutId id="2147483848" r:id="rId5"/>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0.png"/><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0C67C-AED7-4161-9FCA-CF36592E0BCC}"/>
              </a:ext>
            </a:extLst>
          </p:cNvPr>
          <p:cNvSpPr>
            <a:spLocks noGrp="1"/>
          </p:cNvSpPr>
          <p:nvPr>
            <p:ph type="ctrTitle"/>
          </p:nvPr>
        </p:nvSpPr>
        <p:spPr/>
        <p:txBody>
          <a:bodyPr/>
          <a:lstStyle/>
          <a:p>
            <a:r>
              <a:rPr lang="en-US" dirty="0"/>
              <a:t>Data Science for Sustainable Agriculture</a:t>
            </a:r>
          </a:p>
        </p:txBody>
      </p:sp>
      <p:sp>
        <p:nvSpPr>
          <p:cNvPr id="3" name="Subtitle 2">
            <a:extLst>
              <a:ext uri="{FF2B5EF4-FFF2-40B4-BE49-F238E27FC236}">
                <a16:creationId xmlns:a16="http://schemas.microsoft.com/office/drawing/2014/main" id="{EA32D73A-A897-4632-B581-3B0F4513C20D}"/>
              </a:ext>
            </a:extLst>
          </p:cNvPr>
          <p:cNvSpPr>
            <a:spLocks noGrp="1"/>
          </p:cNvSpPr>
          <p:nvPr>
            <p:ph type="subTitle" idx="1"/>
          </p:nvPr>
        </p:nvSpPr>
        <p:spPr/>
        <p:txBody>
          <a:bodyPr/>
          <a:lstStyle/>
          <a:p>
            <a:r>
              <a:rPr lang="en-US" dirty="0"/>
              <a:t>Raj Saha</a:t>
            </a:r>
          </a:p>
          <a:p>
            <a:r>
              <a:rPr lang="en-US" dirty="0"/>
              <a:t>December 3, 2023</a:t>
            </a:r>
          </a:p>
        </p:txBody>
      </p:sp>
    </p:spTree>
    <p:extLst>
      <p:ext uri="{BB962C8B-B14F-4D97-AF65-F5344CB8AC3E}">
        <p14:creationId xmlns:p14="http://schemas.microsoft.com/office/powerpoint/2010/main" val="3208744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072BF38-8AD7-59D9-C4A2-2D8AE915AE5F}"/>
              </a:ext>
            </a:extLst>
          </p:cNvPr>
          <p:cNvSpPr>
            <a:spLocks noGrp="1"/>
          </p:cNvSpPr>
          <p:nvPr>
            <p:ph sz="half" idx="1"/>
          </p:nvPr>
        </p:nvSpPr>
        <p:spPr/>
        <p:txBody>
          <a:bodyPr/>
          <a:lstStyle/>
          <a:p>
            <a:r>
              <a:rPr lang="en-US" dirty="0"/>
              <a:t>When Average temperature increases Enhanced Vegetation Index and Land Water surface index increases linearly or almost linearly.</a:t>
            </a:r>
          </a:p>
          <a:p>
            <a:r>
              <a:rPr lang="en-US" dirty="0"/>
              <a:t>When Average Heating Degree Days increases Enhanced Vegetation Index decreases almost linearly but values of Land Water surface index remains constant or decreasing monotonically.</a:t>
            </a:r>
          </a:p>
          <a:p>
            <a:pPr marL="0" indent="0">
              <a:buNone/>
            </a:pPr>
            <a:endParaRPr lang="en-US" dirty="0"/>
          </a:p>
        </p:txBody>
      </p:sp>
      <p:sp>
        <p:nvSpPr>
          <p:cNvPr id="3" name="Text Placeholder 2">
            <a:extLst>
              <a:ext uri="{FF2B5EF4-FFF2-40B4-BE49-F238E27FC236}">
                <a16:creationId xmlns:a16="http://schemas.microsoft.com/office/drawing/2014/main" id="{55518A61-73EE-344E-6B76-D64667E9F95F}"/>
              </a:ext>
            </a:extLst>
          </p:cNvPr>
          <p:cNvSpPr>
            <a:spLocks noGrp="1"/>
          </p:cNvSpPr>
          <p:nvPr>
            <p:ph type="body" sz="quarter" idx="10"/>
          </p:nvPr>
        </p:nvSpPr>
        <p:spPr>
          <a:xfrm>
            <a:off x="520999" y="637059"/>
            <a:ext cx="10704715" cy="426666"/>
          </a:xfrm>
        </p:spPr>
        <p:txBody>
          <a:bodyPr>
            <a:normAutofit fontScale="85000" lnSpcReduction="20000"/>
          </a:bodyPr>
          <a:lstStyle/>
          <a:p>
            <a:r>
              <a:rPr lang="en-US" dirty="0"/>
              <a:t>Study 1 - Data Visualization(Scatter Plot)</a:t>
            </a:r>
          </a:p>
          <a:p>
            <a:endParaRPr lang="en-US" dirty="0"/>
          </a:p>
        </p:txBody>
      </p:sp>
      <p:sp>
        <p:nvSpPr>
          <p:cNvPr id="7" name="Picture Placeholder 6">
            <a:extLst>
              <a:ext uri="{FF2B5EF4-FFF2-40B4-BE49-F238E27FC236}">
                <a16:creationId xmlns:a16="http://schemas.microsoft.com/office/drawing/2014/main" id="{51F0660A-EE9B-D29C-D655-F5406139E003}"/>
              </a:ext>
            </a:extLst>
          </p:cNvPr>
          <p:cNvSpPr>
            <a:spLocks noGrp="1"/>
          </p:cNvSpPr>
          <p:nvPr>
            <p:ph type="pic" sz="quarter" idx="11"/>
          </p:nvPr>
        </p:nvSpPr>
        <p:spPr/>
        <p:txBody>
          <a:bodyPr/>
          <a:lstStyle/>
          <a:p>
            <a:endParaRPr lang="en-US"/>
          </a:p>
        </p:txBody>
      </p:sp>
      <p:pic>
        <p:nvPicPr>
          <p:cNvPr id="8" name="Content Placeholder 4">
            <a:extLst>
              <a:ext uri="{FF2B5EF4-FFF2-40B4-BE49-F238E27FC236}">
                <a16:creationId xmlns:a16="http://schemas.microsoft.com/office/drawing/2014/main" id="{C39AF0DE-0663-0223-5DA3-49AD34259D45}"/>
              </a:ext>
            </a:extLst>
          </p:cNvPr>
          <p:cNvPicPr>
            <a:picLocks noChangeAspect="1"/>
          </p:cNvPicPr>
          <p:nvPr/>
        </p:nvPicPr>
        <p:blipFill>
          <a:blip r:embed="rId2"/>
          <a:stretch>
            <a:fillRect/>
          </a:stretch>
        </p:blipFill>
        <p:spPr>
          <a:xfrm>
            <a:off x="5978105" y="1224375"/>
            <a:ext cx="5247609" cy="2204625"/>
          </a:xfrm>
          <a:prstGeom prst="rect">
            <a:avLst/>
          </a:prstGeom>
        </p:spPr>
      </p:pic>
      <p:pic>
        <p:nvPicPr>
          <p:cNvPr id="9" name="Picture 8">
            <a:extLst>
              <a:ext uri="{FF2B5EF4-FFF2-40B4-BE49-F238E27FC236}">
                <a16:creationId xmlns:a16="http://schemas.microsoft.com/office/drawing/2014/main" id="{C9AE5712-F5BC-CFF8-C478-A437F6B9A907}"/>
              </a:ext>
            </a:extLst>
          </p:cNvPr>
          <p:cNvPicPr>
            <a:picLocks noChangeAspect="1"/>
          </p:cNvPicPr>
          <p:nvPr/>
        </p:nvPicPr>
        <p:blipFill>
          <a:blip r:embed="rId3"/>
          <a:stretch>
            <a:fillRect/>
          </a:stretch>
        </p:blipFill>
        <p:spPr>
          <a:xfrm>
            <a:off x="5978104" y="3584448"/>
            <a:ext cx="5247610" cy="2337774"/>
          </a:xfrm>
          <a:prstGeom prst="rect">
            <a:avLst/>
          </a:prstGeom>
        </p:spPr>
      </p:pic>
    </p:spTree>
    <p:extLst>
      <p:ext uri="{BB962C8B-B14F-4D97-AF65-F5344CB8AC3E}">
        <p14:creationId xmlns:p14="http://schemas.microsoft.com/office/powerpoint/2010/main" val="8781391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0577C66-AF25-CB87-963C-81260B674EEA}"/>
              </a:ext>
            </a:extLst>
          </p:cNvPr>
          <p:cNvSpPr>
            <a:spLocks noGrp="1"/>
          </p:cNvSpPr>
          <p:nvPr>
            <p:ph idx="1"/>
          </p:nvPr>
        </p:nvSpPr>
        <p:spPr>
          <a:xfrm>
            <a:off x="1070568" y="1163788"/>
            <a:ext cx="10195560" cy="6513721"/>
          </a:xfrm>
        </p:spPr>
        <p:txBody>
          <a:bodyPr/>
          <a:lstStyle/>
          <a:p>
            <a:r>
              <a:rPr lang="en-US" dirty="0"/>
              <a:t>To reduce the positive skewness of some features such as average daily Vapor Deficit(VDEF), Cooling Degree Days(CDEG), Rainfall(RAIN), Soil moisture at a depth 5 cm(TRO5) , Soil moisture at a depth 25 cm(TR25), logarithmic transformation on these features has been performed.</a:t>
            </a:r>
          </a:p>
          <a:p>
            <a:endParaRPr lang="en-US" dirty="0"/>
          </a:p>
          <a:p>
            <a:r>
              <a:rPr lang="en-US" dirty="0"/>
              <a:t> The rolling sum of the Rain variable for the interval of 7, 14, 21, and 28 days have been calculated and generated four new features as –</a:t>
            </a:r>
          </a:p>
          <a:p>
            <a:pPr lvl="2"/>
            <a:r>
              <a:rPr lang="en-US" sz="2000" dirty="0"/>
              <a:t>Rolling sum of Rain for 7 days(Rain_7_days)</a:t>
            </a:r>
          </a:p>
          <a:p>
            <a:pPr lvl="2"/>
            <a:r>
              <a:rPr lang="en-US" sz="2000" dirty="0"/>
              <a:t>Rolling sum of Rain for 14 days(Rain_14_days)</a:t>
            </a:r>
          </a:p>
          <a:p>
            <a:pPr lvl="2"/>
            <a:r>
              <a:rPr lang="en-US" sz="2000" dirty="0"/>
              <a:t>Rolling sum of Rain for 21 days(Rain_21_days)</a:t>
            </a:r>
          </a:p>
          <a:p>
            <a:pPr lvl="2"/>
            <a:r>
              <a:rPr lang="en-US" sz="2000" dirty="0"/>
              <a:t>Rolling sum of Rain for 28 days(Rain_28_days)</a:t>
            </a:r>
          </a:p>
          <a:p>
            <a:pPr lvl="2"/>
            <a:endParaRPr lang="en-US" dirty="0"/>
          </a:p>
          <a:p>
            <a:pPr lvl="2"/>
            <a:endParaRPr lang="en-US" dirty="0"/>
          </a:p>
          <a:p>
            <a:pPr lvl="2"/>
            <a:endParaRPr lang="en-US" dirty="0"/>
          </a:p>
          <a:p>
            <a:endParaRPr lang="en-US" dirty="0"/>
          </a:p>
          <a:p>
            <a:endParaRPr lang="en-US" dirty="0"/>
          </a:p>
          <a:p>
            <a:endParaRPr lang="en-US" dirty="0"/>
          </a:p>
        </p:txBody>
      </p:sp>
      <p:sp>
        <p:nvSpPr>
          <p:cNvPr id="3" name="Text Placeholder 2">
            <a:extLst>
              <a:ext uri="{FF2B5EF4-FFF2-40B4-BE49-F238E27FC236}">
                <a16:creationId xmlns:a16="http://schemas.microsoft.com/office/drawing/2014/main" id="{4E158E51-E815-1094-CD62-4B644275BB3F}"/>
              </a:ext>
            </a:extLst>
          </p:cNvPr>
          <p:cNvSpPr>
            <a:spLocks noGrp="1"/>
          </p:cNvSpPr>
          <p:nvPr>
            <p:ph type="body" sz="quarter" idx="10"/>
          </p:nvPr>
        </p:nvSpPr>
        <p:spPr/>
        <p:txBody>
          <a:bodyPr>
            <a:normAutofit fontScale="92500"/>
          </a:bodyPr>
          <a:lstStyle/>
          <a:p>
            <a:r>
              <a:rPr lang="en-US" dirty="0"/>
              <a:t>Study 1 - Feature Transformation and Feature Engineering</a:t>
            </a:r>
          </a:p>
        </p:txBody>
      </p:sp>
    </p:spTree>
    <p:extLst>
      <p:ext uri="{BB962C8B-B14F-4D97-AF65-F5344CB8AC3E}">
        <p14:creationId xmlns:p14="http://schemas.microsoft.com/office/powerpoint/2010/main" val="647596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6F1102-4E16-1DFF-2FBC-CCA9C9314A79}"/>
              </a:ext>
            </a:extLst>
          </p:cNvPr>
          <p:cNvSpPr>
            <a:spLocks noGrp="1"/>
          </p:cNvSpPr>
          <p:nvPr>
            <p:ph idx="1"/>
          </p:nvPr>
        </p:nvSpPr>
        <p:spPr>
          <a:xfrm>
            <a:off x="1070568" y="1457864"/>
            <a:ext cx="9979870" cy="4209691"/>
          </a:xfrm>
        </p:spPr>
        <p:txBody>
          <a:bodyPr>
            <a:normAutofit/>
          </a:bodyPr>
          <a:lstStyle/>
          <a:p>
            <a:r>
              <a:rPr lang="en-US" dirty="0"/>
              <a:t>For this feature selection part, Feature selection algorithms such as Recursive Feature Engineering have been incorporated to select the top 8 most important features out of all the features.</a:t>
            </a:r>
          </a:p>
          <a:p>
            <a:r>
              <a:rPr lang="en-US" dirty="0"/>
              <a:t>While predicting the Enhanced Vegetation Index, the features that are identified as the top 8 features such as Avg Daily Vapor Deficit, Solar Radiation, Rainfall, Average soil temp 10 cm under sod, Soil moisture at depths of 25cm and 60cm, Rolling sum of rain for 21 and 28 days.</a:t>
            </a:r>
          </a:p>
          <a:p>
            <a:r>
              <a:rPr lang="en-US" dirty="0"/>
              <a:t>For the target variable Land Surface Water Index, the features that are identified as the top 8 features such as Maximum temperature, Average soil temp 10 cm under sod and bare soil, Soil moisture at depths of 5cm, 25cm, and 60cm, Rolling sum of rain for 7 and 28 days.</a:t>
            </a:r>
          </a:p>
          <a:p>
            <a:r>
              <a:rPr lang="en-US" dirty="0"/>
              <a:t>Standardize this data to bring all independent features to a common scale, ensuring that the ranges of all column values are transformed to a uniform scale from 0 to 1.</a:t>
            </a:r>
          </a:p>
          <a:p>
            <a:pPr marL="0" indent="0">
              <a:buNone/>
            </a:pPr>
            <a:endParaRPr lang="en-US" dirty="0"/>
          </a:p>
          <a:p>
            <a:pPr marL="0" indent="0">
              <a:buNone/>
            </a:pPr>
            <a:endParaRPr lang="en-US" dirty="0"/>
          </a:p>
        </p:txBody>
      </p:sp>
      <p:sp>
        <p:nvSpPr>
          <p:cNvPr id="3" name="Text Placeholder 2">
            <a:extLst>
              <a:ext uri="{FF2B5EF4-FFF2-40B4-BE49-F238E27FC236}">
                <a16:creationId xmlns:a16="http://schemas.microsoft.com/office/drawing/2014/main" id="{43AECC32-6B1A-F61F-3550-347B0E5BAAE1}"/>
              </a:ext>
            </a:extLst>
          </p:cNvPr>
          <p:cNvSpPr>
            <a:spLocks noGrp="1"/>
          </p:cNvSpPr>
          <p:nvPr>
            <p:ph type="body" sz="quarter" idx="10"/>
          </p:nvPr>
        </p:nvSpPr>
        <p:spPr/>
        <p:txBody>
          <a:bodyPr/>
          <a:lstStyle/>
          <a:p>
            <a:r>
              <a:rPr lang="en-US" dirty="0"/>
              <a:t>Study 1 - Feature Selection and Scaling</a:t>
            </a:r>
          </a:p>
        </p:txBody>
      </p:sp>
    </p:spTree>
    <p:extLst>
      <p:ext uri="{BB962C8B-B14F-4D97-AF65-F5344CB8AC3E}">
        <p14:creationId xmlns:p14="http://schemas.microsoft.com/office/powerpoint/2010/main" val="122416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63278-3A9F-C1C9-D983-24C71DAF5D91}"/>
              </a:ext>
            </a:extLst>
          </p:cNvPr>
          <p:cNvSpPr>
            <a:spLocks noGrp="1"/>
          </p:cNvSpPr>
          <p:nvPr>
            <p:ph sz="half" idx="1"/>
          </p:nvPr>
        </p:nvSpPr>
        <p:spPr>
          <a:xfrm>
            <a:off x="573992" y="1161288"/>
            <a:ext cx="6137359" cy="4846320"/>
          </a:xfrm>
        </p:spPr>
        <p:txBody>
          <a:bodyPr/>
          <a:lstStyle/>
          <a:p>
            <a:r>
              <a:rPr lang="en-US" dirty="0"/>
              <a:t>6 number of components carry 95% variance of the data.</a:t>
            </a:r>
          </a:p>
          <a:p>
            <a:pPr algn="l">
              <a:buFont typeface="Arial" panose="020B0604020202020204" pitchFamily="34" charset="0"/>
              <a:buChar char="•"/>
            </a:pPr>
            <a:r>
              <a:rPr lang="en-US" i="0" dirty="0">
                <a:effectLst/>
                <a:latin typeface="Söhne"/>
              </a:rPr>
              <a:t>Contribution to Principal Component 1:</a:t>
            </a:r>
          </a:p>
          <a:p>
            <a:pPr lvl="1">
              <a:buFont typeface="Arial" panose="020B0604020202020204" pitchFamily="34" charset="0"/>
              <a:buChar char="•"/>
            </a:pPr>
            <a:r>
              <a:rPr lang="en-US" b="1" dirty="0">
                <a:solidFill>
                  <a:srgbClr val="0F0F0F"/>
                </a:solidFill>
                <a:effectLst/>
                <a:latin typeface="Söhne"/>
              </a:rPr>
              <a:t>High Contribution</a:t>
            </a:r>
            <a:r>
              <a:rPr lang="en-US" b="0" i="1" dirty="0">
                <a:solidFill>
                  <a:srgbClr val="0F0F0F"/>
                </a:solidFill>
                <a:effectLst/>
                <a:latin typeface="Söhne"/>
              </a:rPr>
              <a:t>:</a:t>
            </a:r>
            <a:r>
              <a:rPr lang="en-US" b="0" i="0" dirty="0">
                <a:solidFill>
                  <a:srgbClr val="0F0F0F"/>
                </a:solidFill>
                <a:effectLst/>
                <a:latin typeface="Söhne"/>
              </a:rPr>
              <a:t> Average Daily Vapor Deficit(VDEF)</a:t>
            </a:r>
          </a:p>
          <a:p>
            <a:pPr lvl="1">
              <a:buFont typeface="Arial" panose="020B0604020202020204" pitchFamily="34" charset="0"/>
              <a:buChar char="•"/>
            </a:pPr>
            <a:r>
              <a:rPr lang="en-US" b="1" dirty="0">
                <a:solidFill>
                  <a:srgbClr val="0F0F0F"/>
                </a:solidFill>
                <a:effectLst/>
                <a:latin typeface="Söhne"/>
              </a:rPr>
              <a:t>Low Contribution</a:t>
            </a:r>
            <a:r>
              <a:rPr lang="en-US" b="0" i="1" dirty="0">
                <a:solidFill>
                  <a:srgbClr val="0F0F0F"/>
                </a:solidFill>
                <a:effectLst/>
                <a:latin typeface="Söhne"/>
              </a:rPr>
              <a:t>:</a:t>
            </a:r>
            <a:r>
              <a:rPr lang="en-US" b="0" i="0" dirty="0">
                <a:solidFill>
                  <a:srgbClr val="0F0F0F"/>
                </a:solidFill>
                <a:effectLst/>
                <a:latin typeface="Söhne"/>
              </a:rPr>
              <a:t> Rolling Sum of Rain for 28 Days</a:t>
            </a:r>
          </a:p>
          <a:p>
            <a:pPr marL="502920" lvl="1" indent="0">
              <a:buNone/>
            </a:pPr>
            <a:r>
              <a:rPr lang="en-US" dirty="0">
                <a:solidFill>
                  <a:srgbClr val="0F0F0F"/>
                </a:solidFill>
                <a:latin typeface="Söhne"/>
              </a:rPr>
              <a:t>    </a:t>
            </a:r>
            <a:r>
              <a:rPr lang="en-US" b="0" i="0" dirty="0">
                <a:solidFill>
                  <a:srgbClr val="0F0F0F"/>
                </a:solidFill>
                <a:effectLst/>
                <a:latin typeface="Söhne"/>
              </a:rPr>
              <a:t>(Rain_28_days)</a:t>
            </a:r>
          </a:p>
          <a:p>
            <a:pPr algn="l">
              <a:buFont typeface="Arial" panose="020B0604020202020204" pitchFamily="34" charset="0"/>
              <a:buChar char="•"/>
            </a:pPr>
            <a:r>
              <a:rPr lang="en-US" i="0" dirty="0">
                <a:effectLst/>
                <a:latin typeface="Söhne"/>
              </a:rPr>
              <a:t>Contribution to Principal Component 2:</a:t>
            </a:r>
          </a:p>
          <a:p>
            <a:pPr lvl="1">
              <a:buFont typeface="Arial" panose="020B0604020202020204" pitchFamily="34" charset="0"/>
              <a:buChar char="•"/>
            </a:pPr>
            <a:r>
              <a:rPr lang="en-US" b="1" dirty="0">
                <a:solidFill>
                  <a:srgbClr val="0F0F0F"/>
                </a:solidFill>
                <a:effectLst/>
                <a:latin typeface="Söhne"/>
              </a:rPr>
              <a:t>High Contribution</a:t>
            </a:r>
            <a:r>
              <a:rPr lang="en-US" b="0" i="1" dirty="0">
                <a:solidFill>
                  <a:srgbClr val="0F0F0F"/>
                </a:solidFill>
                <a:effectLst/>
                <a:latin typeface="Söhne"/>
              </a:rPr>
              <a:t>:</a:t>
            </a:r>
            <a:r>
              <a:rPr lang="en-US" b="0" i="0" dirty="0">
                <a:solidFill>
                  <a:srgbClr val="0F0F0F"/>
                </a:solidFill>
                <a:effectLst/>
                <a:latin typeface="Söhne"/>
              </a:rPr>
              <a:t> Avg Soil Temp 10 cm Under the Sod (SAVG)</a:t>
            </a:r>
          </a:p>
          <a:p>
            <a:pPr lvl="1">
              <a:buFont typeface="Arial" panose="020B0604020202020204" pitchFamily="34" charset="0"/>
              <a:buChar char="•"/>
            </a:pPr>
            <a:r>
              <a:rPr lang="en-US" b="1" dirty="0">
                <a:solidFill>
                  <a:srgbClr val="0F0F0F"/>
                </a:solidFill>
                <a:effectLst/>
                <a:latin typeface="Söhne"/>
              </a:rPr>
              <a:t>Low Contribution</a:t>
            </a:r>
            <a:r>
              <a:rPr lang="en-US" b="0" i="1" dirty="0">
                <a:solidFill>
                  <a:srgbClr val="0F0F0F"/>
                </a:solidFill>
                <a:effectLst/>
                <a:latin typeface="Söhne"/>
              </a:rPr>
              <a:t>:</a:t>
            </a:r>
            <a:r>
              <a:rPr lang="en-US" b="0" i="0" dirty="0">
                <a:solidFill>
                  <a:srgbClr val="0F0F0F"/>
                </a:solidFill>
                <a:effectLst/>
                <a:latin typeface="Söhne"/>
              </a:rPr>
              <a:t> Average Daily Vapor Deficit (VDEF)</a:t>
            </a:r>
          </a:p>
          <a:p>
            <a:pPr marL="0" indent="0">
              <a:buNone/>
            </a:pPr>
            <a:endParaRPr lang="en-US" dirty="0"/>
          </a:p>
        </p:txBody>
      </p:sp>
      <p:sp>
        <p:nvSpPr>
          <p:cNvPr id="3" name="Text Placeholder 2">
            <a:extLst>
              <a:ext uri="{FF2B5EF4-FFF2-40B4-BE49-F238E27FC236}">
                <a16:creationId xmlns:a16="http://schemas.microsoft.com/office/drawing/2014/main" id="{48937940-4844-C4CA-FCF8-1D2E10975564}"/>
              </a:ext>
            </a:extLst>
          </p:cNvPr>
          <p:cNvSpPr>
            <a:spLocks noGrp="1"/>
          </p:cNvSpPr>
          <p:nvPr>
            <p:ph type="body" sz="quarter" idx="10"/>
          </p:nvPr>
        </p:nvSpPr>
        <p:spPr>
          <a:xfrm>
            <a:off x="521001" y="460217"/>
            <a:ext cx="10704715" cy="780349"/>
          </a:xfrm>
        </p:spPr>
        <p:txBody>
          <a:bodyPr>
            <a:normAutofit fontScale="92500"/>
          </a:bodyPr>
          <a:lstStyle/>
          <a:p>
            <a:r>
              <a:rPr lang="en-US" dirty="0"/>
              <a:t>Study 1 - PCA Analysis while Considering Target Variable EVI</a:t>
            </a:r>
          </a:p>
          <a:p>
            <a:endParaRPr lang="en-US" dirty="0"/>
          </a:p>
        </p:txBody>
      </p:sp>
      <p:pic>
        <p:nvPicPr>
          <p:cNvPr id="5" name="Content Placeholder 3">
            <a:extLst>
              <a:ext uri="{FF2B5EF4-FFF2-40B4-BE49-F238E27FC236}">
                <a16:creationId xmlns:a16="http://schemas.microsoft.com/office/drawing/2014/main" id="{6940F74D-B1AD-52B1-A388-1387903509B0}"/>
              </a:ext>
            </a:extLst>
          </p:cNvPr>
          <p:cNvPicPr>
            <a:picLocks noGrp="1" noChangeAspect="1"/>
          </p:cNvPicPr>
          <p:nvPr>
            <p:ph type="pic" sz="quarter" idx="11"/>
          </p:nvPr>
        </p:nvPicPr>
        <p:blipFill>
          <a:blip r:embed="rId2"/>
          <a:srcRect l="4250" r="4250"/>
          <a:stretch>
            <a:fillRect/>
          </a:stretch>
        </p:blipFill>
        <p:spPr>
          <a:xfrm>
            <a:off x="6623158" y="1240566"/>
            <a:ext cx="4824413" cy="2266950"/>
          </a:xfrm>
          <a:prstGeom prst="rect">
            <a:avLst/>
          </a:prstGeom>
        </p:spPr>
      </p:pic>
      <p:pic>
        <p:nvPicPr>
          <p:cNvPr id="6" name="Picture 5">
            <a:extLst>
              <a:ext uri="{FF2B5EF4-FFF2-40B4-BE49-F238E27FC236}">
                <a16:creationId xmlns:a16="http://schemas.microsoft.com/office/drawing/2014/main" id="{02B1EDDD-750E-9435-1BD9-AE95009E34E7}"/>
              </a:ext>
            </a:extLst>
          </p:cNvPr>
          <p:cNvPicPr>
            <a:picLocks noChangeAspect="1"/>
          </p:cNvPicPr>
          <p:nvPr/>
        </p:nvPicPr>
        <p:blipFill>
          <a:blip r:embed="rId3"/>
          <a:stretch>
            <a:fillRect/>
          </a:stretch>
        </p:blipFill>
        <p:spPr>
          <a:xfrm>
            <a:off x="6844005" y="3429000"/>
            <a:ext cx="4202024" cy="2772817"/>
          </a:xfrm>
          <a:prstGeom prst="rect">
            <a:avLst/>
          </a:prstGeom>
        </p:spPr>
      </p:pic>
    </p:spTree>
    <p:extLst>
      <p:ext uri="{BB962C8B-B14F-4D97-AF65-F5344CB8AC3E}">
        <p14:creationId xmlns:p14="http://schemas.microsoft.com/office/powerpoint/2010/main" val="38171163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63278-3A9F-C1C9-D983-24C71DAF5D91}"/>
              </a:ext>
            </a:extLst>
          </p:cNvPr>
          <p:cNvSpPr>
            <a:spLocks noGrp="1"/>
          </p:cNvSpPr>
          <p:nvPr>
            <p:ph sz="half" idx="1"/>
          </p:nvPr>
        </p:nvSpPr>
        <p:spPr>
          <a:xfrm>
            <a:off x="573992" y="1161288"/>
            <a:ext cx="6328929" cy="4846320"/>
          </a:xfrm>
        </p:spPr>
        <p:txBody>
          <a:bodyPr/>
          <a:lstStyle/>
          <a:p>
            <a:r>
              <a:rPr lang="en-US" dirty="0"/>
              <a:t>5 number of components carry 95% variance of the data.</a:t>
            </a:r>
          </a:p>
          <a:p>
            <a:r>
              <a:rPr lang="en-US" i="0" dirty="0">
                <a:effectLst/>
                <a:latin typeface="Söhne"/>
              </a:rPr>
              <a:t>Contribution to Principal Component 1:</a:t>
            </a:r>
          </a:p>
          <a:p>
            <a:pPr lvl="1">
              <a:buFont typeface="Arial" panose="020B0604020202020204" pitchFamily="34" charset="0"/>
              <a:buChar char="•"/>
            </a:pPr>
            <a:r>
              <a:rPr lang="en-US" b="1" i="0" dirty="0">
                <a:solidFill>
                  <a:srgbClr val="0F0F0F"/>
                </a:solidFill>
                <a:effectLst/>
                <a:latin typeface="Söhne"/>
              </a:rPr>
              <a:t>High Contribution:</a:t>
            </a:r>
            <a:r>
              <a:rPr lang="en-US" b="0" i="0" dirty="0">
                <a:solidFill>
                  <a:srgbClr val="0F0F0F"/>
                </a:solidFill>
                <a:effectLst/>
                <a:latin typeface="Söhne"/>
              </a:rPr>
              <a:t> Avg Soil Temp 10 cm Under Bare Soil (BAVG)</a:t>
            </a:r>
          </a:p>
          <a:p>
            <a:pPr lvl="1">
              <a:buFont typeface="Arial" panose="020B0604020202020204" pitchFamily="34" charset="0"/>
              <a:buChar char="•"/>
            </a:pPr>
            <a:r>
              <a:rPr lang="en-US" b="1" i="0" dirty="0">
                <a:solidFill>
                  <a:srgbClr val="0F0F0F"/>
                </a:solidFill>
                <a:effectLst/>
                <a:latin typeface="Söhne"/>
              </a:rPr>
              <a:t>Low Contribution:</a:t>
            </a:r>
            <a:r>
              <a:rPr lang="en-US" b="0" i="0" dirty="0">
                <a:solidFill>
                  <a:srgbClr val="0F0F0F"/>
                </a:solidFill>
                <a:effectLst/>
                <a:latin typeface="Söhne"/>
              </a:rPr>
              <a:t> Rolling Sum of Rain for 28 Days (Rain_28_days)</a:t>
            </a:r>
          </a:p>
          <a:p>
            <a:r>
              <a:rPr lang="en-US" dirty="0">
                <a:latin typeface="Söhne"/>
              </a:rPr>
              <a:t>Contribution to Principal Component 2:</a:t>
            </a:r>
          </a:p>
          <a:p>
            <a:pPr lvl="1">
              <a:buFont typeface="Arial" panose="020B0604020202020204" pitchFamily="34" charset="0"/>
              <a:buChar char="•"/>
            </a:pPr>
            <a:r>
              <a:rPr lang="en-US" b="1" dirty="0">
                <a:solidFill>
                  <a:srgbClr val="0F0F0F"/>
                </a:solidFill>
                <a:latin typeface="Söhne"/>
              </a:rPr>
              <a:t>High Contribution</a:t>
            </a:r>
            <a:r>
              <a:rPr lang="en-US" b="0" i="1" dirty="0">
                <a:solidFill>
                  <a:srgbClr val="0F0F0F"/>
                </a:solidFill>
                <a:effectLst/>
                <a:latin typeface="Söhne"/>
              </a:rPr>
              <a:t>:</a:t>
            </a:r>
            <a:r>
              <a:rPr lang="en-US" b="0" i="0" dirty="0">
                <a:solidFill>
                  <a:srgbClr val="0F0F0F"/>
                </a:solidFill>
                <a:effectLst/>
                <a:latin typeface="Söhne"/>
              </a:rPr>
              <a:t> Rolling Sum of Rain for 28 Days (Rain_28_days)</a:t>
            </a:r>
          </a:p>
          <a:p>
            <a:pPr lvl="1">
              <a:buFont typeface="Arial" panose="020B0604020202020204" pitchFamily="34" charset="0"/>
              <a:buChar char="•"/>
            </a:pPr>
            <a:r>
              <a:rPr lang="en-US" b="1" dirty="0">
                <a:solidFill>
                  <a:srgbClr val="0F0F0F"/>
                </a:solidFill>
                <a:latin typeface="Söhne"/>
              </a:rPr>
              <a:t>Low Contribution</a:t>
            </a:r>
            <a:r>
              <a:rPr lang="en-US" b="0" i="1" dirty="0">
                <a:solidFill>
                  <a:srgbClr val="0F0F0F"/>
                </a:solidFill>
                <a:effectLst/>
                <a:latin typeface="Söhne"/>
              </a:rPr>
              <a:t>:</a:t>
            </a:r>
            <a:r>
              <a:rPr lang="en-US" b="0" i="0" dirty="0">
                <a:solidFill>
                  <a:srgbClr val="0F0F0F"/>
                </a:solidFill>
                <a:effectLst/>
                <a:latin typeface="Söhne"/>
              </a:rPr>
              <a:t> Maximum Temperature (TMAX)</a:t>
            </a:r>
          </a:p>
          <a:p>
            <a:pPr marL="0" indent="0">
              <a:buNone/>
            </a:pPr>
            <a:endParaRPr lang="en-US" dirty="0"/>
          </a:p>
        </p:txBody>
      </p:sp>
      <p:sp>
        <p:nvSpPr>
          <p:cNvPr id="3" name="Text Placeholder 2">
            <a:extLst>
              <a:ext uri="{FF2B5EF4-FFF2-40B4-BE49-F238E27FC236}">
                <a16:creationId xmlns:a16="http://schemas.microsoft.com/office/drawing/2014/main" id="{48937940-4844-C4CA-FCF8-1D2E10975564}"/>
              </a:ext>
            </a:extLst>
          </p:cNvPr>
          <p:cNvSpPr>
            <a:spLocks noGrp="1"/>
          </p:cNvSpPr>
          <p:nvPr>
            <p:ph type="body" sz="quarter" idx="10"/>
          </p:nvPr>
        </p:nvSpPr>
        <p:spPr>
          <a:xfrm>
            <a:off x="521001" y="460217"/>
            <a:ext cx="10704715" cy="780349"/>
          </a:xfrm>
        </p:spPr>
        <p:txBody>
          <a:bodyPr>
            <a:normAutofit fontScale="85000" lnSpcReduction="10000"/>
          </a:bodyPr>
          <a:lstStyle/>
          <a:p>
            <a:r>
              <a:rPr lang="en-US" dirty="0"/>
              <a:t>Study 1 - PCA Analysis while considering Target Variable LSWI</a:t>
            </a:r>
          </a:p>
          <a:p>
            <a:endParaRPr lang="en-US" dirty="0"/>
          </a:p>
        </p:txBody>
      </p:sp>
      <p:pic>
        <p:nvPicPr>
          <p:cNvPr id="8" name="Picture 7">
            <a:extLst>
              <a:ext uri="{FF2B5EF4-FFF2-40B4-BE49-F238E27FC236}">
                <a16:creationId xmlns:a16="http://schemas.microsoft.com/office/drawing/2014/main" id="{A97B1C42-63E2-EB78-1B95-8AA33B128E57}"/>
              </a:ext>
            </a:extLst>
          </p:cNvPr>
          <p:cNvPicPr>
            <a:picLocks noChangeAspect="1"/>
          </p:cNvPicPr>
          <p:nvPr/>
        </p:nvPicPr>
        <p:blipFill>
          <a:blip r:embed="rId2"/>
          <a:stretch>
            <a:fillRect/>
          </a:stretch>
        </p:blipFill>
        <p:spPr>
          <a:xfrm>
            <a:off x="7212871" y="1106887"/>
            <a:ext cx="4202025" cy="2033127"/>
          </a:xfrm>
          <a:prstGeom prst="rect">
            <a:avLst/>
          </a:prstGeom>
        </p:spPr>
      </p:pic>
      <p:pic>
        <p:nvPicPr>
          <p:cNvPr id="9" name="Content Placeholder 12">
            <a:extLst>
              <a:ext uri="{FF2B5EF4-FFF2-40B4-BE49-F238E27FC236}">
                <a16:creationId xmlns:a16="http://schemas.microsoft.com/office/drawing/2014/main" id="{A46C4CD1-7ABC-F922-7E69-A9C5D9F6F40B}"/>
              </a:ext>
            </a:extLst>
          </p:cNvPr>
          <p:cNvPicPr>
            <a:picLocks noChangeAspect="1"/>
          </p:cNvPicPr>
          <p:nvPr/>
        </p:nvPicPr>
        <p:blipFill>
          <a:blip r:embed="rId3"/>
          <a:stretch>
            <a:fillRect/>
          </a:stretch>
        </p:blipFill>
        <p:spPr>
          <a:xfrm>
            <a:off x="7092102" y="3140014"/>
            <a:ext cx="4029377" cy="3021016"/>
          </a:xfrm>
          <a:prstGeom prst="rect">
            <a:avLst/>
          </a:prstGeom>
        </p:spPr>
      </p:pic>
    </p:spTree>
    <p:extLst>
      <p:ext uri="{BB962C8B-B14F-4D97-AF65-F5344CB8AC3E}">
        <p14:creationId xmlns:p14="http://schemas.microsoft.com/office/powerpoint/2010/main" val="750303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2063278-3A9F-C1C9-D983-24C71DAF5D91}"/>
              </a:ext>
            </a:extLst>
          </p:cNvPr>
          <p:cNvSpPr>
            <a:spLocks noGrp="1"/>
          </p:cNvSpPr>
          <p:nvPr>
            <p:ph sz="half" idx="1"/>
          </p:nvPr>
        </p:nvSpPr>
        <p:spPr>
          <a:xfrm>
            <a:off x="573992" y="1161288"/>
            <a:ext cx="6328929" cy="4846320"/>
          </a:xfrm>
        </p:spPr>
        <p:txBody>
          <a:bodyPr/>
          <a:lstStyle/>
          <a:p>
            <a:r>
              <a:rPr lang="en-US" dirty="0"/>
              <a:t>10 number components carry 95% variance of the data.</a:t>
            </a:r>
          </a:p>
          <a:p>
            <a:r>
              <a:rPr lang="en-US" i="0" dirty="0">
                <a:effectLst/>
                <a:latin typeface="Söhne"/>
              </a:rPr>
              <a:t>Contribution to Principal Component 1:</a:t>
            </a:r>
          </a:p>
          <a:p>
            <a:pPr lvl="1">
              <a:buFont typeface="Arial" panose="020B0604020202020204" pitchFamily="34" charset="0"/>
              <a:buChar char="•"/>
            </a:pPr>
            <a:r>
              <a:rPr lang="en-US" b="1" i="0" dirty="0">
                <a:solidFill>
                  <a:srgbClr val="0F0F0F"/>
                </a:solidFill>
                <a:effectLst/>
                <a:latin typeface="Söhne"/>
              </a:rPr>
              <a:t>High Contribution:</a:t>
            </a:r>
            <a:r>
              <a:rPr lang="en-US" b="0" i="0" dirty="0">
                <a:solidFill>
                  <a:srgbClr val="0F0F0F"/>
                </a:solidFill>
                <a:effectLst/>
                <a:latin typeface="Söhne"/>
              </a:rPr>
              <a:t> Maximum Temperature (TMAX)</a:t>
            </a:r>
          </a:p>
          <a:p>
            <a:pPr lvl="1">
              <a:buFont typeface="Arial" panose="020B0604020202020204" pitchFamily="34" charset="0"/>
              <a:buChar char="•"/>
            </a:pPr>
            <a:r>
              <a:rPr lang="en-US" b="1" i="0" dirty="0">
                <a:solidFill>
                  <a:srgbClr val="0F0F0F"/>
                </a:solidFill>
                <a:effectLst/>
                <a:latin typeface="Söhne"/>
              </a:rPr>
              <a:t>Low Contribution:</a:t>
            </a:r>
            <a:r>
              <a:rPr lang="en-US" b="0" i="0" dirty="0">
                <a:solidFill>
                  <a:srgbClr val="0F0F0F"/>
                </a:solidFill>
                <a:effectLst/>
                <a:latin typeface="Söhne"/>
              </a:rPr>
              <a:t>  Avg Wind Speed (WSPD)</a:t>
            </a:r>
          </a:p>
          <a:p>
            <a:r>
              <a:rPr lang="en-US" dirty="0">
                <a:latin typeface="Söhne"/>
              </a:rPr>
              <a:t>Contribution to Principal Component 2:</a:t>
            </a:r>
          </a:p>
          <a:p>
            <a:pPr lvl="1">
              <a:buFont typeface="Arial" panose="020B0604020202020204" pitchFamily="34" charset="0"/>
              <a:buChar char="•"/>
            </a:pPr>
            <a:r>
              <a:rPr lang="en-US" b="1" dirty="0">
                <a:solidFill>
                  <a:srgbClr val="0F0F0F"/>
                </a:solidFill>
                <a:latin typeface="Söhne"/>
              </a:rPr>
              <a:t>High Contribution</a:t>
            </a:r>
            <a:r>
              <a:rPr lang="en-US" b="0" i="1" dirty="0">
                <a:solidFill>
                  <a:srgbClr val="0F0F0F"/>
                </a:solidFill>
                <a:effectLst/>
                <a:latin typeface="Söhne"/>
              </a:rPr>
              <a:t>:</a:t>
            </a:r>
            <a:r>
              <a:rPr lang="en-US" b="0" i="0" dirty="0">
                <a:solidFill>
                  <a:srgbClr val="0F0F0F"/>
                </a:solidFill>
                <a:effectLst/>
                <a:latin typeface="Söhne"/>
              </a:rPr>
              <a:t>  Avg Relative Humidity (HAVG)</a:t>
            </a:r>
          </a:p>
          <a:p>
            <a:pPr lvl="1">
              <a:buFont typeface="Arial" panose="020B0604020202020204" pitchFamily="34" charset="0"/>
              <a:buChar char="•"/>
            </a:pPr>
            <a:r>
              <a:rPr lang="en-US" b="1" dirty="0">
                <a:solidFill>
                  <a:srgbClr val="0F0F0F"/>
                </a:solidFill>
                <a:latin typeface="Söhne"/>
              </a:rPr>
              <a:t>Low Contribution</a:t>
            </a:r>
            <a:r>
              <a:rPr lang="en-US" b="0" i="1" dirty="0">
                <a:solidFill>
                  <a:srgbClr val="0F0F0F"/>
                </a:solidFill>
                <a:effectLst/>
                <a:latin typeface="Söhne"/>
              </a:rPr>
              <a:t>:</a:t>
            </a:r>
            <a:r>
              <a:rPr lang="en-US" b="0" i="0" dirty="0">
                <a:solidFill>
                  <a:srgbClr val="0F0F0F"/>
                </a:solidFill>
                <a:effectLst/>
                <a:latin typeface="Söhne"/>
              </a:rPr>
              <a:t> Solar Radiation (ATOT)</a:t>
            </a:r>
          </a:p>
          <a:p>
            <a:pPr marL="0" indent="0">
              <a:buNone/>
            </a:pPr>
            <a:endParaRPr lang="en-US" dirty="0"/>
          </a:p>
        </p:txBody>
      </p:sp>
      <p:sp>
        <p:nvSpPr>
          <p:cNvPr id="3" name="Text Placeholder 2">
            <a:extLst>
              <a:ext uri="{FF2B5EF4-FFF2-40B4-BE49-F238E27FC236}">
                <a16:creationId xmlns:a16="http://schemas.microsoft.com/office/drawing/2014/main" id="{48937940-4844-C4CA-FCF8-1D2E10975564}"/>
              </a:ext>
            </a:extLst>
          </p:cNvPr>
          <p:cNvSpPr>
            <a:spLocks noGrp="1"/>
          </p:cNvSpPr>
          <p:nvPr>
            <p:ph type="body" sz="quarter" idx="10"/>
          </p:nvPr>
        </p:nvSpPr>
        <p:spPr>
          <a:xfrm>
            <a:off x="521001" y="460217"/>
            <a:ext cx="10704715" cy="780349"/>
          </a:xfrm>
        </p:spPr>
        <p:txBody>
          <a:bodyPr>
            <a:normAutofit fontScale="92500"/>
          </a:bodyPr>
          <a:lstStyle/>
          <a:p>
            <a:r>
              <a:rPr lang="en-US" dirty="0"/>
              <a:t>Study 1 - PCA Analysis while considering Overall Dataset</a:t>
            </a:r>
          </a:p>
          <a:p>
            <a:endParaRPr lang="en-US" dirty="0"/>
          </a:p>
        </p:txBody>
      </p:sp>
      <p:pic>
        <p:nvPicPr>
          <p:cNvPr id="5" name="Picture 4">
            <a:extLst>
              <a:ext uri="{FF2B5EF4-FFF2-40B4-BE49-F238E27FC236}">
                <a16:creationId xmlns:a16="http://schemas.microsoft.com/office/drawing/2014/main" id="{391A73C4-DA90-C166-7637-001E261F374B}"/>
              </a:ext>
            </a:extLst>
          </p:cNvPr>
          <p:cNvPicPr>
            <a:picLocks noChangeAspect="1"/>
          </p:cNvPicPr>
          <p:nvPr/>
        </p:nvPicPr>
        <p:blipFill>
          <a:blip r:embed="rId2"/>
          <a:stretch>
            <a:fillRect/>
          </a:stretch>
        </p:blipFill>
        <p:spPr>
          <a:xfrm>
            <a:off x="7496355" y="1026542"/>
            <a:ext cx="3564739" cy="2191111"/>
          </a:xfrm>
          <a:prstGeom prst="rect">
            <a:avLst/>
          </a:prstGeom>
        </p:spPr>
      </p:pic>
      <p:pic>
        <p:nvPicPr>
          <p:cNvPr id="11" name="Picture 10">
            <a:extLst>
              <a:ext uri="{FF2B5EF4-FFF2-40B4-BE49-F238E27FC236}">
                <a16:creationId xmlns:a16="http://schemas.microsoft.com/office/drawing/2014/main" id="{3A8F42A3-0A2D-A92E-8DB4-36492192C2E9}"/>
              </a:ext>
            </a:extLst>
          </p:cNvPr>
          <p:cNvPicPr>
            <a:picLocks noChangeAspect="1"/>
          </p:cNvPicPr>
          <p:nvPr/>
        </p:nvPicPr>
        <p:blipFill>
          <a:blip r:embed="rId3"/>
          <a:stretch>
            <a:fillRect/>
          </a:stretch>
        </p:blipFill>
        <p:spPr>
          <a:xfrm>
            <a:off x="7154315" y="3217653"/>
            <a:ext cx="3835597" cy="3053751"/>
          </a:xfrm>
          <a:prstGeom prst="rect">
            <a:avLst/>
          </a:prstGeom>
        </p:spPr>
      </p:pic>
    </p:spTree>
    <p:extLst>
      <p:ext uri="{BB962C8B-B14F-4D97-AF65-F5344CB8AC3E}">
        <p14:creationId xmlns:p14="http://schemas.microsoft.com/office/powerpoint/2010/main" val="41933127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21E893-7E63-E1FB-B454-005545324EAF}"/>
              </a:ext>
            </a:extLst>
          </p:cNvPr>
          <p:cNvSpPr>
            <a:spLocks noGrp="1"/>
          </p:cNvSpPr>
          <p:nvPr>
            <p:ph idx="1"/>
          </p:nvPr>
        </p:nvSpPr>
        <p:spPr/>
        <p:txBody>
          <a:bodyPr/>
          <a:lstStyle/>
          <a:p>
            <a:endParaRPr lang="en-US" dirty="0"/>
          </a:p>
        </p:txBody>
      </p:sp>
      <p:sp>
        <p:nvSpPr>
          <p:cNvPr id="3" name="Text Placeholder 2">
            <a:extLst>
              <a:ext uri="{FF2B5EF4-FFF2-40B4-BE49-F238E27FC236}">
                <a16:creationId xmlns:a16="http://schemas.microsoft.com/office/drawing/2014/main" id="{5C706C21-A466-08A2-45FE-CCBE3DDD3E25}"/>
              </a:ext>
            </a:extLst>
          </p:cNvPr>
          <p:cNvSpPr>
            <a:spLocks noGrp="1"/>
          </p:cNvSpPr>
          <p:nvPr>
            <p:ph type="body" sz="quarter" idx="10"/>
          </p:nvPr>
        </p:nvSpPr>
        <p:spPr/>
        <p:txBody>
          <a:bodyPr/>
          <a:lstStyle/>
          <a:p>
            <a:r>
              <a:rPr lang="en-US" dirty="0"/>
              <a:t>Process Flow</a:t>
            </a:r>
          </a:p>
        </p:txBody>
      </p:sp>
      <p:sp>
        <p:nvSpPr>
          <p:cNvPr id="4" name="Rectangle: Rounded Corners 3">
            <a:extLst>
              <a:ext uri="{FF2B5EF4-FFF2-40B4-BE49-F238E27FC236}">
                <a16:creationId xmlns:a16="http://schemas.microsoft.com/office/drawing/2014/main" id="{7AE072A1-0CF1-CB44-B0C8-C83499F31218}"/>
              </a:ext>
            </a:extLst>
          </p:cNvPr>
          <p:cNvSpPr/>
          <p:nvPr/>
        </p:nvSpPr>
        <p:spPr>
          <a:xfrm>
            <a:off x="2681112" y="1933223"/>
            <a:ext cx="1340556" cy="57855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GB" sz="2000" dirty="0"/>
              <a:t>Train (</a:t>
            </a:r>
            <a:r>
              <a:rPr lang="en-GB" sz="2000" dirty="0">
                <a:latin typeface="Calibri" panose="020F0502020204030204"/>
                <a:cs typeface="Calibri" panose="020F0502020204030204"/>
              </a:rPr>
              <a:t>80</a:t>
            </a:r>
            <a:r>
              <a:rPr lang="en-GB" sz="2000" dirty="0"/>
              <a:t>)</a:t>
            </a:r>
          </a:p>
        </p:txBody>
      </p:sp>
      <p:sp>
        <p:nvSpPr>
          <p:cNvPr id="5" name="Rectangle: Rounded Corners 4">
            <a:extLst>
              <a:ext uri="{FF2B5EF4-FFF2-40B4-BE49-F238E27FC236}">
                <a16:creationId xmlns:a16="http://schemas.microsoft.com/office/drawing/2014/main" id="{F5FC4191-DA5C-3DF6-166E-50DAD8A15383}"/>
              </a:ext>
            </a:extLst>
          </p:cNvPr>
          <p:cNvSpPr/>
          <p:nvPr/>
        </p:nvSpPr>
        <p:spPr>
          <a:xfrm>
            <a:off x="8212667" y="1933223"/>
            <a:ext cx="1298221" cy="57855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GB" sz="2000" dirty="0"/>
              <a:t>Test (</a:t>
            </a:r>
            <a:r>
              <a:rPr lang="en-GB" sz="2000" dirty="0">
                <a:latin typeface="Calibri" panose="020F0502020204030204"/>
                <a:cs typeface="Calibri" panose="020F0502020204030204"/>
              </a:rPr>
              <a:t>20</a:t>
            </a:r>
            <a:r>
              <a:rPr lang="en-GB" sz="2000" dirty="0"/>
              <a:t>)</a:t>
            </a:r>
          </a:p>
        </p:txBody>
      </p:sp>
      <p:cxnSp>
        <p:nvCxnSpPr>
          <p:cNvPr id="6" name="Straight Arrow Connector 5">
            <a:extLst>
              <a:ext uri="{FF2B5EF4-FFF2-40B4-BE49-F238E27FC236}">
                <a16:creationId xmlns:a16="http://schemas.microsoft.com/office/drawing/2014/main" id="{5B5C3B2A-76E3-CE43-421A-863F93B20AFA}"/>
              </a:ext>
            </a:extLst>
          </p:cNvPr>
          <p:cNvCxnSpPr/>
          <p:nvPr/>
        </p:nvCxnSpPr>
        <p:spPr>
          <a:xfrm flipV="1">
            <a:off x="3326344" y="1559630"/>
            <a:ext cx="2127953" cy="6411"/>
          </a:xfrm>
          <a:prstGeom prst="straightConnector1">
            <a:avLst/>
          </a:prstGeom>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B9548A47-F0F2-1B89-1408-73E158098D57}"/>
              </a:ext>
            </a:extLst>
          </p:cNvPr>
          <p:cNvCxnSpPr/>
          <p:nvPr/>
        </p:nvCxnSpPr>
        <p:spPr>
          <a:xfrm>
            <a:off x="3315192" y="1567804"/>
            <a:ext cx="10093" cy="3604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DD2702A-9C76-4CB4-AF9F-BDFC2F957C61}"/>
              </a:ext>
            </a:extLst>
          </p:cNvPr>
          <p:cNvCxnSpPr/>
          <p:nvPr/>
        </p:nvCxnSpPr>
        <p:spPr>
          <a:xfrm>
            <a:off x="7168093" y="1608315"/>
            <a:ext cx="1605842" cy="11287"/>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30148F44-B70D-19C5-7E85-D8A8E10AB219}"/>
              </a:ext>
            </a:extLst>
          </p:cNvPr>
          <p:cNvCxnSpPr/>
          <p:nvPr/>
        </p:nvCxnSpPr>
        <p:spPr>
          <a:xfrm flipH="1">
            <a:off x="8761588" y="1624189"/>
            <a:ext cx="2823" cy="3076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ectangle: Rounded Corners 9">
            <a:extLst>
              <a:ext uri="{FF2B5EF4-FFF2-40B4-BE49-F238E27FC236}">
                <a16:creationId xmlns:a16="http://schemas.microsoft.com/office/drawing/2014/main" id="{1F417605-81B3-1C4B-8C05-9152E64066A5}"/>
              </a:ext>
            </a:extLst>
          </p:cNvPr>
          <p:cNvSpPr/>
          <p:nvPr/>
        </p:nvSpPr>
        <p:spPr>
          <a:xfrm>
            <a:off x="4938890" y="1050666"/>
            <a:ext cx="2229556" cy="888999"/>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GB" dirty="0"/>
              <a:t>Data</a:t>
            </a:r>
          </a:p>
        </p:txBody>
      </p:sp>
      <p:sp>
        <p:nvSpPr>
          <p:cNvPr id="11" name="Rectangle: Rounded Corners 10">
            <a:extLst>
              <a:ext uri="{FF2B5EF4-FFF2-40B4-BE49-F238E27FC236}">
                <a16:creationId xmlns:a16="http://schemas.microsoft.com/office/drawing/2014/main" id="{44EE3E81-0D58-DB79-07A7-AC4588BF7678}"/>
              </a:ext>
            </a:extLst>
          </p:cNvPr>
          <p:cNvSpPr/>
          <p:nvPr/>
        </p:nvSpPr>
        <p:spPr>
          <a:xfrm>
            <a:off x="4938890" y="2271890"/>
            <a:ext cx="2229555" cy="94544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GB" dirty="0"/>
              <a:t>Data Modelling</a:t>
            </a:r>
          </a:p>
        </p:txBody>
      </p:sp>
      <p:sp>
        <p:nvSpPr>
          <p:cNvPr id="12" name="Rectangle: Rounded Corners 11">
            <a:extLst>
              <a:ext uri="{FF2B5EF4-FFF2-40B4-BE49-F238E27FC236}">
                <a16:creationId xmlns:a16="http://schemas.microsoft.com/office/drawing/2014/main" id="{BB383C44-4091-F7C5-B228-A9C191028BD8}"/>
              </a:ext>
            </a:extLst>
          </p:cNvPr>
          <p:cNvSpPr/>
          <p:nvPr/>
        </p:nvSpPr>
        <p:spPr>
          <a:xfrm>
            <a:off x="4938890" y="4614334"/>
            <a:ext cx="2229555" cy="119944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GB" dirty="0"/>
              <a:t>Model Evaluation</a:t>
            </a:r>
          </a:p>
          <a:p>
            <a:pPr algn="ctr"/>
            <a:r>
              <a:rPr lang="en-GB" dirty="0"/>
              <a:t>(RMSE, MAE, R-SQUARED)</a:t>
            </a:r>
          </a:p>
        </p:txBody>
      </p:sp>
      <p:sp>
        <p:nvSpPr>
          <p:cNvPr id="13" name="Rectangle: Rounded Corners 12">
            <a:extLst>
              <a:ext uri="{FF2B5EF4-FFF2-40B4-BE49-F238E27FC236}">
                <a16:creationId xmlns:a16="http://schemas.microsoft.com/office/drawing/2014/main" id="{6A758D42-0CF4-E93C-E10A-EBFC2F2CDF2C}"/>
              </a:ext>
            </a:extLst>
          </p:cNvPr>
          <p:cNvSpPr/>
          <p:nvPr/>
        </p:nvSpPr>
        <p:spPr>
          <a:xfrm>
            <a:off x="4938890" y="3556000"/>
            <a:ext cx="2229554" cy="70555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GB" sz="2000" dirty="0"/>
              <a:t>Hyper parameter tuning</a:t>
            </a:r>
          </a:p>
        </p:txBody>
      </p:sp>
      <p:sp>
        <p:nvSpPr>
          <p:cNvPr id="14" name="Arrow: Down 13">
            <a:extLst>
              <a:ext uri="{FF2B5EF4-FFF2-40B4-BE49-F238E27FC236}">
                <a16:creationId xmlns:a16="http://schemas.microsoft.com/office/drawing/2014/main" id="{54A2D683-7A56-2AC8-216D-36E755C20643}"/>
              </a:ext>
            </a:extLst>
          </p:cNvPr>
          <p:cNvSpPr/>
          <p:nvPr/>
        </p:nvSpPr>
        <p:spPr>
          <a:xfrm>
            <a:off x="5997223" y="1933222"/>
            <a:ext cx="155222" cy="352777"/>
          </a:xfrm>
          <a:prstGeom prst="down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15" name="Arrow: Down 14">
            <a:extLst>
              <a:ext uri="{FF2B5EF4-FFF2-40B4-BE49-F238E27FC236}">
                <a16:creationId xmlns:a16="http://schemas.microsoft.com/office/drawing/2014/main" id="{0C207C49-9EE2-8996-1B60-32E6F955CDFE}"/>
              </a:ext>
            </a:extLst>
          </p:cNvPr>
          <p:cNvSpPr/>
          <p:nvPr/>
        </p:nvSpPr>
        <p:spPr>
          <a:xfrm>
            <a:off x="6025445" y="3217334"/>
            <a:ext cx="155222" cy="352777"/>
          </a:xfrm>
          <a:prstGeom prst="down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
        <p:nvSpPr>
          <p:cNvPr id="16" name="Arrow: Down 15">
            <a:extLst>
              <a:ext uri="{FF2B5EF4-FFF2-40B4-BE49-F238E27FC236}">
                <a16:creationId xmlns:a16="http://schemas.microsoft.com/office/drawing/2014/main" id="{6732B9B7-4E15-91E4-9C53-7F58B4313686}"/>
              </a:ext>
            </a:extLst>
          </p:cNvPr>
          <p:cNvSpPr/>
          <p:nvPr/>
        </p:nvSpPr>
        <p:spPr>
          <a:xfrm>
            <a:off x="6039556" y="4261556"/>
            <a:ext cx="155222" cy="366888"/>
          </a:xfrm>
          <a:prstGeom prst="down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GB"/>
          </a:p>
        </p:txBody>
      </p:sp>
    </p:spTree>
    <p:extLst>
      <p:ext uri="{BB962C8B-B14F-4D97-AF65-F5344CB8AC3E}">
        <p14:creationId xmlns:p14="http://schemas.microsoft.com/office/powerpoint/2010/main" val="1435370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8F2946B-3398-E28B-6BEA-E77F5628D1F8}"/>
              </a:ext>
            </a:extLst>
          </p:cNvPr>
          <p:cNvSpPr>
            <a:spLocks noGrp="1"/>
          </p:cNvSpPr>
          <p:nvPr>
            <p:ph idx="1"/>
          </p:nvPr>
        </p:nvSpPr>
        <p:spPr>
          <a:xfrm>
            <a:off x="1070568" y="1163788"/>
            <a:ext cx="10195560" cy="5840861"/>
          </a:xfrm>
        </p:spPr>
        <p:txBody>
          <a:bodyPr>
            <a:normAutofit fontScale="92500" lnSpcReduction="20000"/>
          </a:bodyPr>
          <a:lstStyle/>
          <a:p>
            <a:r>
              <a:rPr lang="en-US" dirty="0"/>
              <a:t>For this modelling part, the dataset is split into train(80%) and validation (20%) datasets.</a:t>
            </a:r>
          </a:p>
          <a:p>
            <a:r>
              <a:rPr lang="en-US" dirty="0"/>
              <a:t>As there are two target variables present in the datasets i.e. EVI and LSWI, so modeling is done for these variables separately. </a:t>
            </a:r>
          </a:p>
          <a:p>
            <a:r>
              <a:rPr lang="en-GB" dirty="0"/>
              <a:t>Since this is a regression problem that falls under supervised learning techniques, and we are predicting the continuous variables, various regression models are chosen for training and evaluation.</a:t>
            </a:r>
          </a:p>
          <a:p>
            <a:pPr algn="just"/>
            <a:r>
              <a:rPr lang="en-GB" dirty="0"/>
              <a:t>List of regression models used for this project are:</a:t>
            </a:r>
          </a:p>
          <a:p>
            <a:pPr marL="0" indent="0" algn="just">
              <a:buNone/>
            </a:pPr>
            <a:r>
              <a:rPr lang="en-GB" dirty="0"/>
              <a:t>     1) Linear Regression</a:t>
            </a:r>
          </a:p>
          <a:p>
            <a:pPr marL="0" indent="0" algn="just">
              <a:buNone/>
            </a:pPr>
            <a:r>
              <a:rPr lang="en-GB" dirty="0"/>
              <a:t>     2)  Support Vector Regressor (SVR)</a:t>
            </a:r>
          </a:p>
          <a:p>
            <a:pPr marL="0" indent="0" algn="just">
              <a:buNone/>
            </a:pPr>
            <a:r>
              <a:rPr lang="en-GB" dirty="0"/>
              <a:t>     3)  Random Forest Regressor</a:t>
            </a:r>
          </a:p>
          <a:p>
            <a:pPr marL="0" indent="0" algn="just">
              <a:buNone/>
            </a:pPr>
            <a:r>
              <a:rPr lang="en-GB" dirty="0"/>
              <a:t>     4)  XGBOOST Regressor</a:t>
            </a:r>
          </a:p>
          <a:p>
            <a:pPr algn="just"/>
            <a:r>
              <a:rPr lang="en-US" sz="2100" dirty="0"/>
              <a:t>These algorithms are chosen because of their strong interpretability, versatility, and capability to capture interactions and complex relationships in the data</a:t>
            </a:r>
            <a:endParaRPr lang="en-GB" sz="2100" dirty="0"/>
          </a:p>
          <a:p>
            <a:pPr marL="0" indent="0" algn="just">
              <a:buNone/>
            </a:pPr>
            <a:endParaRPr lang="en-GB" dirty="0"/>
          </a:p>
          <a:p>
            <a:pPr marL="0" indent="0" algn="just">
              <a:buNone/>
            </a:pPr>
            <a:r>
              <a:rPr lang="en-GB" dirty="0"/>
              <a:t>     </a:t>
            </a:r>
          </a:p>
          <a:p>
            <a:endParaRPr lang="en-GB" dirty="0"/>
          </a:p>
          <a:p>
            <a:r>
              <a:rPr lang="en-US" dirty="0"/>
              <a:t>that</a:t>
            </a:r>
          </a:p>
        </p:txBody>
      </p:sp>
      <p:sp>
        <p:nvSpPr>
          <p:cNvPr id="3" name="Text Placeholder 2">
            <a:extLst>
              <a:ext uri="{FF2B5EF4-FFF2-40B4-BE49-F238E27FC236}">
                <a16:creationId xmlns:a16="http://schemas.microsoft.com/office/drawing/2014/main" id="{86B49A19-298B-ECF4-D886-DB956C483A9B}"/>
              </a:ext>
            </a:extLst>
          </p:cNvPr>
          <p:cNvSpPr>
            <a:spLocks noGrp="1"/>
          </p:cNvSpPr>
          <p:nvPr>
            <p:ph type="body" sz="quarter" idx="10"/>
          </p:nvPr>
        </p:nvSpPr>
        <p:spPr/>
        <p:txBody>
          <a:bodyPr/>
          <a:lstStyle/>
          <a:p>
            <a:r>
              <a:rPr lang="en-US" dirty="0"/>
              <a:t>Study 1 - Modeling</a:t>
            </a:r>
          </a:p>
        </p:txBody>
      </p:sp>
    </p:spTree>
    <p:extLst>
      <p:ext uri="{BB962C8B-B14F-4D97-AF65-F5344CB8AC3E}">
        <p14:creationId xmlns:p14="http://schemas.microsoft.com/office/powerpoint/2010/main" val="30177606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B83196F-EA79-3236-0C8A-BFF23D611932}"/>
              </a:ext>
            </a:extLst>
          </p:cNvPr>
          <p:cNvSpPr>
            <a:spLocks noGrp="1"/>
          </p:cNvSpPr>
          <p:nvPr>
            <p:ph idx="1"/>
          </p:nvPr>
        </p:nvSpPr>
        <p:spPr>
          <a:xfrm>
            <a:off x="1070568" y="2932981"/>
            <a:ext cx="10195560" cy="2044461"/>
          </a:xfrm>
        </p:spPr>
        <p:txBody>
          <a:bodyPr/>
          <a:lstStyle/>
          <a:p>
            <a:r>
              <a:rPr lang="en-US" dirty="0"/>
              <a:t>For the hyperparameter tuning part, 5-fold cross-validation using </a:t>
            </a:r>
            <a:r>
              <a:rPr lang="en-US" dirty="0" err="1"/>
              <a:t>GridSearch</a:t>
            </a:r>
            <a:r>
              <a:rPr lang="en-US" dirty="0"/>
              <a:t> is performed on the train datasets.</a:t>
            </a:r>
          </a:p>
          <a:p>
            <a:pPr marL="0" indent="0">
              <a:buNone/>
            </a:pPr>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pPr marL="0" indent="0">
              <a:buNone/>
            </a:pPr>
            <a:endParaRPr lang="en-US" sz="2800" b="1" dirty="0"/>
          </a:p>
          <a:p>
            <a:endParaRPr lang="en-US" dirty="0"/>
          </a:p>
        </p:txBody>
      </p:sp>
      <p:sp>
        <p:nvSpPr>
          <p:cNvPr id="3" name="Text Placeholder 2">
            <a:extLst>
              <a:ext uri="{FF2B5EF4-FFF2-40B4-BE49-F238E27FC236}">
                <a16:creationId xmlns:a16="http://schemas.microsoft.com/office/drawing/2014/main" id="{973ABC5B-D9CE-7C03-E262-F5617CB02A4D}"/>
              </a:ext>
            </a:extLst>
          </p:cNvPr>
          <p:cNvSpPr>
            <a:spLocks noGrp="1"/>
          </p:cNvSpPr>
          <p:nvPr>
            <p:ph type="body" sz="quarter" idx="10"/>
          </p:nvPr>
        </p:nvSpPr>
        <p:spPr/>
        <p:txBody>
          <a:bodyPr/>
          <a:lstStyle/>
          <a:p>
            <a:r>
              <a:rPr lang="en-US" dirty="0"/>
              <a:t>Study 1 - Hyperparameter tuning</a:t>
            </a:r>
          </a:p>
        </p:txBody>
      </p:sp>
      <p:graphicFrame>
        <p:nvGraphicFramePr>
          <p:cNvPr id="6" name="Table 5">
            <a:extLst>
              <a:ext uri="{FF2B5EF4-FFF2-40B4-BE49-F238E27FC236}">
                <a16:creationId xmlns:a16="http://schemas.microsoft.com/office/drawing/2014/main" id="{E4968114-8D5B-1A74-207C-F797F40EA5A9}"/>
              </a:ext>
            </a:extLst>
          </p:cNvPr>
          <p:cNvGraphicFramePr>
            <a:graphicFrameLocks noGrp="1"/>
          </p:cNvGraphicFramePr>
          <p:nvPr>
            <p:extLst>
              <p:ext uri="{D42A27DB-BD31-4B8C-83A1-F6EECF244321}">
                <p14:modId xmlns:p14="http://schemas.microsoft.com/office/powerpoint/2010/main" val="1315265639"/>
              </p:ext>
            </p:extLst>
          </p:nvPr>
        </p:nvGraphicFramePr>
        <p:xfrm>
          <a:off x="1307381" y="1935991"/>
          <a:ext cx="9958747" cy="4297680"/>
        </p:xfrm>
        <a:graphic>
          <a:graphicData uri="http://schemas.openxmlformats.org/drawingml/2006/table">
            <a:tbl>
              <a:tblPr firstRow="1" bandRow="1">
                <a:tableStyleId>{5C22544A-7EE6-4342-B048-85BDC9FD1C3A}</a:tableStyleId>
              </a:tblPr>
              <a:tblGrid>
                <a:gridCol w="3319582">
                  <a:extLst>
                    <a:ext uri="{9D8B030D-6E8A-4147-A177-3AD203B41FA5}">
                      <a16:colId xmlns:a16="http://schemas.microsoft.com/office/drawing/2014/main" val="1983046409"/>
                    </a:ext>
                  </a:extLst>
                </a:gridCol>
                <a:gridCol w="3914603">
                  <a:extLst>
                    <a:ext uri="{9D8B030D-6E8A-4147-A177-3AD203B41FA5}">
                      <a16:colId xmlns:a16="http://schemas.microsoft.com/office/drawing/2014/main" val="199898412"/>
                    </a:ext>
                  </a:extLst>
                </a:gridCol>
                <a:gridCol w="2724562">
                  <a:extLst>
                    <a:ext uri="{9D8B030D-6E8A-4147-A177-3AD203B41FA5}">
                      <a16:colId xmlns:a16="http://schemas.microsoft.com/office/drawing/2014/main" val="3144943369"/>
                    </a:ext>
                  </a:extLst>
                </a:gridCol>
              </a:tblGrid>
              <a:tr h="294087">
                <a:tc>
                  <a:txBody>
                    <a:bodyPr/>
                    <a:lstStyle/>
                    <a:p>
                      <a:r>
                        <a:rPr lang="en-US" dirty="0"/>
                        <a:t>Model Name</a:t>
                      </a:r>
                    </a:p>
                  </a:txBody>
                  <a:tcPr/>
                </a:tc>
                <a:tc>
                  <a:txBody>
                    <a:bodyPr/>
                    <a:lstStyle/>
                    <a:p>
                      <a:r>
                        <a:rPr lang="en-US" dirty="0"/>
                        <a:t>Hyperparameter Tuning</a:t>
                      </a:r>
                    </a:p>
                  </a:txBody>
                  <a:tcPr/>
                </a:tc>
                <a:tc>
                  <a:txBody>
                    <a:bodyPr/>
                    <a:lstStyle/>
                    <a:p>
                      <a:r>
                        <a:rPr lang="en-US" dirty="0"/>
                        <a:t>Best Hyperparameters</a:t>
                      </a:r>
                    </a:p>
                  </a:txBody>
                  <a:tcPr/>
                </a:tc>
                <a:extLst>
                  <a:ext uri="{0D108BD9-81ED-4DB2-BD59-A6C34878D82A}">
                    <a16:rowId xmlns:a16="http://schemas.microsoft.com/office/drawing/2014/main" val="1124084877"/>
                  </a:ext>
                </a:extLst>
              </a:tr>
              <a:tr h="294087">
                <a:tc>
                  <a:txBody>
                    <a:bodyPr/>
                    <a:lstStyle/>
                    <a:p>
                      <a:r>
                        <a:rPr lang="en-US" dirty="0"/>
                        <a:t>Linear Regression</a:t>
                      </a:r>
                    </a:p>
                  </a:txBody>
                  <a:tcPr/>
                </a:tc>
                <a:tc>
                  <a:txBody>
                    <a:bodyPr/>
                    <a:lstStyle/>
                    <a:p>
                      <a:r>
                        <a:rPr lang="en-US" dirty="0"/>
                        <a:t>               N/A</a:t>
                      </a:r>
                    </a:p>
                  </a:txBody>
                  <a:tcPr/>
                </a:tc>
                <a:tc>
                  <a:txBody>
                    <a:bodyPr/>
                    <a:lstStyle/>
                    <a:p>
                      <a:r>
                        <a:rPr lang="en-US" dirty="0"/>
                        <a:t>                      N/A</a:t>
                      </a:r>
                    </a:p>
                  </a:txBody>
                  <a:tcPr/>
                </a:tc>
                <a:extLst>
                  <a:ext uri="{0D108BD9-81ED-4DB2-BD59-A6C34878D82A}">
                    <a16:rowId xmlns:a16="http://schemas.microsoft.com/office/drawing/2014/main" val="991847579"/>
                  </a:ext>
                </a:extLst>
              </a:tr>
              <a:tr h="735217">
                <a:tc>
                  <a:txBody>
                    <a:bodyPr/>
                    <a:lstStyle/>
                    <a:p>
                      <a:r>
                        <a:rPr lang="en-US" dirty="0"/>
                        <a:t>Support Vector Regressor</a:t>
                      </a:r>
                    </a:p>
                  </a:txBody>
                  <a:tcPr/>
                </a:tc>
                <a:tc>
                  <a:txBody>
                    <a:bodyPr/>
                    <a:lstStyle/>
                    <a:p>
                      <a:r>
                        <a:rPr lang="en-US" dirty="0"/>
                        <a:t> </a:t>
                      </a:r>
                      <a:r>
                        <a:rPr lang="en-US" sz="1800" kern="1200" dirty="0">
                          <a:solidFill>
                            <a:schemeClr val="dk1"/>
                          </a:solidFill>
                          <a:effectLst/>
                          <a:latin typeface="+mn-lt"/>
                          <a:ea typeface="+mn-ea"/>
                          <a:cs typeface="+mn-cs"/>
                        </a:rPr>
                        <a:t>C = [0.1, 1, 10]</a:t>
                      </a:r>
                    </a:p>
                    <a:p>
                      <a:r>
                        <a:rPr lang="en-US" sz="1800" kern="1200" dirty="0">
                          <a:solidFill>
                            <a:schemeClr val="dk1"/>
                          </a:solidFill>
                          <a:effectLst/>
                          <a:latin typeface="+mn-lt"/>
                          <a:ea typeface="+mn-ea"/>
                          <a:cs typeface="+mn-cs"/>
                        </a:rPr>
                        <a:t>gamma = [0.01, 0.1, 1]</a:t>
                      </a:r>
                    </a:p>
                    <a:p>
                      <a:r>
                        <a:rPr lang="en-US" sz="1800" kern="1200" dirty="0">
                          <a:solidFill>
                            <a:schemeClr val="dk1"/>
                          </a:solidFill>
                          <a:effectLst/>
                          <a:latin typeface="+mn-lt"/>
                          <a:ea typeface="+mn-ea"/>
                          <a:cs typeface="+mn-cs"/>
                        </a:rPr>
                        <a:t>Kernel = [‘</a:t>
                      </a:r>
                      <a:r>
                        <a:rPr lang="en-US" sz="1800" kern="1200" dirty="0" err="1">
                          <a:solidFill>
                            <a:schemeClr val="dk1"/>
                          </a:solidFill>
                          <a:effectLst/>
                          <a:latin typeface="+mn-lt"/>
                          <a:ea typeface="+mn-ea"/>
                          <a:cs typeface="+mn-cs"/>
                        </a:rPr>
                        <a:t>rbf</a:t>
                      </a:r>
                      <a:r>
                        <a:rPr lang="en-US" sz="1800" kern="1200" dirty="0">
                          <a:solidFill>
                            <a:schemeClr val="dk1"/>
                          </a:solidFill>
                          <a:effectLst/>
                          <a:latin typeface="+mn-lt"/>
                          <a:ea typeface="+mn-ea"/>
                          <a:cs typeface="+mn-cs"/>
                        </a:rPr>
                        <a:t>’, ‘sigmoid’]</a:t>
                      </a:r>
                      <a:endParaRPr lang="en-US" dirty="0"/>
                    </a:p>
                  </a:txBody>
                  <a:tcPr/>
                </a:tc>
                <a:tc>
                  <a:txBody>
                    <a:bodyPr/>
                    <a:lstStyle/>
                    <a:p>
                      <a:r>
                        <a:rPr lang="en-US" dirty="0"/>
                        <a:t>C = 1, gamma = 0.1</a:t>
                      </a:r>
                    </a:p>
                  </a:txBody>
                  <a:tcPr/>
                </a:tc>
                <a:extLst>
                  <a:ext uri="{0D108BD9-81ED-4DB2-BD59-A6C34878D82A}">
                    <a16:rowId xmlns:a16="http://schemas.microsoft.com/office/drawing/2014/main" val="1469102668"/>
                  </a:ext>
                </a:extLst>
              </a:tr>
              <a:tr h="955782">
                <a:tc>
                  <a:txBody>
                    <a:bodyPr/>
                    <a:lstStyle/>
                    <a:p>
                      <a:r>
                        <a:rPr lang="en-US" dirty="0"/>
                        <a:t>Random Forest Regressor</a:t>
                      </a:r>
                    </a:p>
                  </a:txBody>
                  <a:tcPr/>
                </a:tc>
                <a:tc>
                  <a:txBody>
                    <a:bodyPr/>
                    <a:lstStyle/>
                    <a:p>
                      <a:r>
                        <a:rPr lang="en-US" sz="1800" b="0" kern="1200" dirty="0" err="1">
                          <a:solidFill>
                            <a:schemeClr val="dk1"/>
                          </a:solidFill>
                          <a:effectLst/>
                          <a:latin typeface="+mn-lt"/>
                          <a:ea typeface="+mn-ea"/>
                          <a:cs typeface="+mn-cs"/>
                        </a:rPr>
                        <a:t>n_estimators</a:t>
                      </a:r>
                      <a:r>
                        <a:rPr lang="en-US" sz="1800" b="0" kern="1200" dirty="0">
                          <a:solidFill>
                            <a:schemeClr val="dk1"/>
                          </a:solidFill>
                          <a:effectLst/>
                          <a:latin typeface="+mn-lt"/>
                          <a:ea typeface="+mn-ea"/>
                          <a:cs typeface="+mn-cs"/>
                        </a:rPr>
                        <a:t> =  [50,100,200,300,500],</a:t>
                      </a:r>
                    </a:p>
                    <a:p>
                      <a:r>
                        <a:rPr lang="en-US" sz="1800" b="0" kern="1200" dirty="0" err="1">
                          <a:solidFill>
                            <a:schemeClr val="dk1"/>
                          </a:solidFill>
                          <a:effectLst/>
                          <a:latin typeface="+mn-lt"/>
                          <a:ea typeface="+mn-ea"/>
                          <a:cs typeface="+mn-cs"/>
                        </a:rPr>
                        <a:t>max_depth</a:t>
                      </a:r>
                      <a:r>
                        <a:rPr lang="en-US" sz="1800" b="0" kern="1200" dirty="0">
                          <a:solidFill>
                            <a:schemeClr val="dk1"/>
                          </a:solidFill>
                          <a:effectLst/>
                          <a:latin typeface="+mn-lt"/>
                          <a:ea typeface="+mn-ea"/>
                          <a:cs typeface="+mn-cs"/>
                        </a:rPr>
                        <a:t> =  [3,4,5,6],</a:t>
                      </a:r>
                    </a:p>
                    <a:p>
                      <a:r>
                        <a:rPr lang="en-US" sz="1800" b="0" kern="1200" dirty="0" err="1">
                          <a:solidFill>
                            <a:schemeClr val="dk1"/>
                          </a:solidFill>
                          <a:effectLst/>
                          <a:latin typeface="+mn-lt"/>
                          <a:ea typeface="+mn-ea"/>
                          <a:cs typeface="+mn-cs"/>
                        </a:rPr>
                        <a:t>min_samples_split</a:t>
                      </a:r>
                      <a:r>
                        <a:rPr lang="en-US" sz="1800" b="0" kern="1200" dirty="0">
                          <a:solidFill>
                            <a:schemeClr val="dk1"/>
                          </a:solidFill>
                          <a:effectLst/>
                          <a:latin typeface="+mn-lt"/>
                          <a:ea typeface="+mn-ea"/>
                          <a:cs typeface="+mn-cs"/>
                        </a:rPr>
                        <a:t> = [2,3,4 5, 6]</a:t>
                      </a:r>
                    </a:p>
                    <a:p>
                      <a:endParaRPr lang="en-US" dirty="0"/>
                    </a:p>
                  </a:txBody>
                  <a:tcPr/>
                </a:tc>
                <a:tc>
                  <a:txBody>
                    <a:bodyPr/>
                    <a:lstStyle/>
                    <a:p>
                      <a:r>
                        <a:rPr lang="en-US" dirty="0"/>
                        <a:t> </a:t>
                      </a:r>
                      <a:r>
                        <a:rPr lang="en-US" dirty="0" err="1"/>
                        <a:t>n_estimators</a:t>
                      </a:r>
                      <a:r>
                        <a:rPr lang="en-US" dirty="0"/>
                        <a:t> = 200</a:t>
                      </a:r>
                    </a:p>
                    <a:p>
                      <a:r>
                        <a:rPr lang="en-US" dirty="0"/>
                        <a:t> </a:t>
                      </a:r>
                      <a:r>
                        <a:rPr lang="en-US" dirty="0" err="1"/>
                        <a:t>max_depth</a:t>
                      </a:r>
                      <a:r>
                        <a:rPr lang="en-US" dirty="0"/>
                        <a:t> = 6</a:t>
                      </a:r>
                    </a:p>
                    <a:p>
                      <a:r>
                        <a:rPr lang="en-US" dirty="0"/>
                        <a:t> </a:t>
                      </a:r>
                      <a:r>
                        <a:rPr lang="en-US" sz="1800" b="0" kern="1200" dirty="0" err="1">
                          <a:solidFill>
                            <a:schemeClr val="dk1"/>
                          </a:solidFill>
                          <a:effectLst/>
                          <a:latin typeface="+mn-lt"/>
                          <a:ea typeface="+mn-ea"/>
                          <a:cs typeface="+mn-cs"/>
                        </a:rPr>
                        <a:t>min_samples_split</a:t>
                      </a:r>
                      <a:r>
                        <a:rPr lang="en-US" sz="1800" b="0" kern="1200" dirty="0">
                          <a:solidFill>
                            <a:schemeClr val="dk1"/>
                          </a:solidFill>
                          <a:effectLst/>
                          <a:latin typeface="+mn-lt"/>
                          <a:ea typeface="+mn-ea"/>
                          <a:cs typeface="+mn-cs"/>
                        </a:rPr>
                        <a:t> = 2</a:t>
                      </a:r>
                      <a:endParaRPr lang="en-US" dirty="0"/>
                    </a:p>
                  </a:txBody>
                  <a:tcPr/>
                </a:tc>
                <a:extLst>
                  <a:ext uri="{0D108BD9-81ED-4DB2-BD59-A6C34878D82A}">
                    <a16:rowId xmlns:a16="http://schemas.microsoft.com/office/drawing/2014/main" val="1251071646"/>
                  </a:ext>
                </a:extLst>
              </a:tr>
              <a:tr h="1176347">
                <a:tc>
                  <a:txBody>
                    <a:bodyPr/>
                    <a:lstStyle/>
                    <a:p>
                      <a:r>
                        <a:rPr lang="en-US" dirty="0"/>
                        <a:t>XGBOOST Regressor</a:t>
                      </a:r>
                    </a:p>
                  </a:txBody>
                  <a:tcPr/>
                </a:tc>
                <a:tc>
                  <a:txBody>
                    <a:bodyPr/>
                    <a:lstStyle/>
                    <a:p>
                      <a:r>
                        <a:rPr lang="en-US" sz="1800" b="0" kern="1200" dirty="0" err="1">
                          <a:solidFill>
                            <a:schemeClr val="dk1"/>
                          </a:solidFill>
                          <a:effectLst/>
                          <a:latin typeface="+mn-lt"/>
                          <a:ea typeface="+mn-ea"/>
                          <a:cs typeface="+mn-cs"/>
                        </a:rPr>
                        <a:t>n_estimators</a:t>
                      </a:r>
                      <a:r>
                        <a:rPr lang="en-US" sz="1800" b="0" kern="1200" dirty="0">
                          <a:solidFill>
                            <a:schemeClr val="dk1"/>
                          </a:solidFill>
                          <a:effectLst/>
                          <a:latin typeface="+mn-lt"/>
                          <a:ea typeface="+mn-ea"/>
                          <a:cs typeface="+mn-cs"/>
                        </a:rPr>
                        <a:t> =  [50, 100,200,300,500],</a:t>
                      </a:r>
                    </a:p>
                    <a:p>
                      <a:r>
                        <a:rPr lang="en-US" sz="1800" b="0" kern="1200" dirty="0" err="1">
                          <a:solidFill>
                            <a:schemeClr val="dk1"/>
                          </a:solidFill>
                          <a:effectLst/>
                          <a:latin typeface="+mn-lt"/>
                          <a:ea typeface="+mn-ea"/>
                          <a:cs typeface="+mn-cs"/>
                        </a:rPr>
                        <a:t>max_depth</a:t>
                      </a:r>
                      <a:r>
                        <a:rPr lang="en-US" sz="1800" b="0" kern="1200" dirty="0">
                          <a:solidFill>
                            <a:schemeClr val="dk1"/>
                          </a:solidFill>
                          <a:effectLst/>
                          <a:latin typeface="+mn-lt"/>
                          <a:ea typeface="+mn-ea"/>
                          <a:cs typeface="+mn-cs"/>
                        </a:rPr>
                        <a:t> =  [2,3,4,5],</a:t>
                      </a:r>
                    </a:p>
                    <a:p>
                      <a:r>
                        <a:rPr lang="en-US" sz="1800" b="0" kern="1200" dirty="0" err="1">
                          <a:solidFill>
                            <a:schemeClr val="dk1"/>
                          </a:solidFill>
                          <a:effectLst/>
                          <a:latin typeface="+mn-lt"/>
                          <a:ea typeface="+mn-ea"/>
                          <a:cs typeface="+mn-cs"/>
                        </a:rPr>
                        <a:t>learning_rate</a:t>
                      </a:r>
                      <a:r>
                        <a:rPr lang="en-US" sz="1800" b="0" kern="1200" dirty="0">
                          <a:solidFill>
                            <a:schemeClr val="dk1"/>
                          </a:solidFill>
                          <a:effectLst/>
                          <a:latin typeface="+mn-lt"/>
                          <a:ea typeface="+mn-ea"/>
                          <a:cs typeface="+mn-cs"/>
                        </a:rPr>
                        <a:t> = [0.01, 0.1, 0.2],</a:t>
                      </a:r>
                    </a:p>
                    <a:p>
                      <a:r>
                        <a:rPr lang="en-US" sz="1800" b="0" kern="1200" dirty="0">
                          <a:solidFill>
                            <a:schemeClr val="dk1"/>
                          </a:solidFill>
                          <a:effectLst/>
                          <a:latin typeface="+mn-lt"/>
                          <a:ea typeface="+mn-ea"/>
                          <a:cs typeface="+mn-cs"/>
                        </a:rPr>
                        <a:t> </a:t>
                      </a:r>
                      <a:r>
                        <a:rPr lang="en-US" sz="1800" b="0" kern="1200" dirty="0" err="1">
                          <a:solidFill>
                            <a:schemeClr val="dk1"/>
                          </a:solidFill>
                          <a:effectLst/>
                          <a:latin typeface="+mn-lt"/>
                          <a:ea typeface="+mn-ea"/>
                          <a:cs typeface="+mn-cs"/>
                        </a:rPr>
                        <a:t>colsample_bytree</a:t>
                      </a:r>
                      <a:r>
                        <a:rPr lang="en-US" sz="1800" b="0" kern="1200" dirty="0">
                          <a:solidFill>
                            <a:schemeClr val="dk1"/>
                          </a:solidFill>
                          <a:effectLst/>
                          <a:latin typeface="+mn-lt"/>
                          <a:ea typeface="+mn-ea"/>
                          <a:cs typeface="+mn-cs"/>
                        </a:rPr>
                        <a:t> = [0.8, 0.9, 1.0]</a:t>
                      </a:r>
                    </a:p>
                    <a:p>
                      <a:endParaRPr lang="en-US" dirty="0"/>
                    </a:p>
                  </a:txBody>
                  <a:tcPr/>
                </a:tc>
                <a:tc>
                  <a:txBody>
                    <a:bodyPr/>
                    <a:lstStyle/>
                    <a:p>
                      <a:r>
                        <a:rPr lang="en-US" dirty="0" err="1"/>
                        <a:t>n_estimators</a:t>
                      </a:r>
                      <a:r>
                        <a:rPr lang="en-US" dirty="0"/>
                        <a:t> = 300</a:t>
                      </a:r>
                    </a:p>
                    <a:p>
                      <a:r>
                        <a:rPr lang="en-US" dirty="0" err="1"/>
                        <a:t>max_depth</a:t>
                      </a:r>
                      <a:r>
                        <a:rPr lang="en-US" dirty="0"/>
                        <a:t> = 5</a:t>
                      </a:r>
                    </a:p>
                    <a:p>
                      <a:r>
                        <a:rPr lang="en-US" dirty="0" err="1"/>
                        <a:t>learning_rate</a:t>
                      </a:r>
                      <a:r>
                        <a:rPr lang="en-US" dirty="0"/>
                        <a:t> = 0.1</a:t>
                      </a:r>
                    </a:p>
                    <a:p>
                      <a:r>
                        <a:rPr lang="en-US" sz="1800" b="0" kern="1200" dirty="0" err="1">
                          <a:solidFill>
                            <a:schemeClr val="dk1"/>
                          </a:solidFill>
                          <a:effectLst/>
                          <a:latin typeface="+mn-lt"/>
                          <a:ea typeface="+mn-ea"/>
                          <a:cs typeface="+mn-cs"/>
                        </a:rPr>
                        <a:t>colsample_bytree</a:t>
                      </a:r>
                      <a:r>
                        <a:rPr lang="en-US" sz="1800" b="0" kern="1200" dirty="0">
                          <a:solidFill>
                            <a:schemeClr val="dk1"/>
                          </a:solidFill>
                          <a:effectLst/>
                          <a:latin typeface="+mn-lt"/>
                          <a:ea typeface="+mn-ea"/>
                          <a:cs typeface="+mn-cs"/>
                        </a:rPr>
                        <a:t> = 1.0</a:t>
                      </a:r>
                      <a:endParaRPr lang="en-US" dirty="0"/>
                    </a:p>
                  </a:txBody>
                  <a:tcPr/>
                </a:tc>
                <a:extLst>
                  <a:ext uri="{0D108BD9-81ED-4DB2-BD59-A6C34878D82A}">
                    <a16:rowId xmlns:a16="http://schemas.microsoft.com/office/drawing/2014/main" val="3736928819"/>
                  </a:ext>
                </a:extLst>
              </a:tr>
            </a:tbl>
          </a:graphicData>
        </a:graphic>
      </p:graphicFrame>
    </p:spTree>
    <p:extLst>
      <p:ext uri="{BB962C8B-B14F-4D97-AF65-F5344CB8AC3E}">
        <p14:creationId xmlns:p14="http://schemas.microsoft.com/office/powerpoint/2010/main" val="2679039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C1BFD-8E86-F0AC-ACDA-5197352A3C19}"/>
              </a:ext>
            </a:extLst>
          </p:cNvPr>
          <p:cNvSpPr>
            <a:spLocks noGrp="1"/>
          </p:cNvSpPr>
          <p:nvPr>
            <p:ph idx="1"/>
          </p:nvPr>
        </p:nvSpPr>
        <p:spPr>
          <a:xfrm>
            <a:off x="1070568" y="1163788"/>
            <a:ext cx="10195560" cy="518363"/>
          </a:xfrm>
        </p:spPr>
        <p:txBody>
          <a:bodyPr/>
          <a:lstStyle/>
          <a:p>
            <a:pPr marL="0" indent="0">
              <a:buNone/>
            </a:pPr>
            <a:r>
              <a:rPr lang="en-US" b="1" dirty="0"/>
              <a:t>Results for the target variable EVI without hyperparameter tuning:</a:t>
            </a:r>
          </a:p>
          <a:p>
            <a:pPr marL="0" indent="0">
              <a:buNone/>
            </a:pPr>
            <a:endParaRPr lang="en-US" b="1" dirty="0"/>
          </a:p>
        </p:txBody>
      </p:sp>
      <p:sp>
        <p:nvSpPr>
          <p:cNvPr id="3" name="Text Placeholder 2">
            <a:extLst>
              <a:ext uri="{FF2B5EF4-FFF2-40B4-BE49-F238E27FC236}">
                <a16:creationId xmlns:a16="http://schemas.microsoft.com/office/drawing/2014/main" id="{1C091756-BBA3-12DB-E222-AFBB35B36ED5}"/>
              </a:ext>
            </a:extLst>
          </p:cNvPr>
          <p:cNvSpPr>
            <a:spLocks noGrp="1"/>
          </p:cNvSpPr>
          <p:nvPr>
            <p:ph type="body" sz="quarter" idx="10"/>
          </p:nvPr>
        </p:nvSpPr>
        <p:spPr/>
        <p:txBody>
          <a:bodyPr/>
          <a:lstStyle/>
          <a:p>
            <a:r>
              <a:rPr lang="en-US" dirty="0"/>
              <a:t>Study 1 - Model Evaluation for the target variable EVI</a:t>
            </a:r>
          </a:p>
        </p:txBody>
      </p:sp>
      <p:graphicFrame>
        <p:nvGraphicFramePr>
          <p:cNvPr id="4" name="Table 3">
            <a:extLst>
              <a:ext uri="{FF2B5EF4-FFF2-40B4-BE49-F238E27FC236}">
                <a16:creationId xmlns:a16="http://schemas.microsoft.com/office/drawing/2014/main" id="{4B294367-BA24-C6FB-7E34-2B54C6C50C88}"/>
              </a:ext>
            </a:extLst>
          </p:cNvPr>
          <p:cNvGraphicFramePr>
            <a:graphicFrameLocks noGrp="1"/>
          </p:cNvGraphicFramePr>
          <p:nvPr>
            <p:extLst>
              <p:ext uri="{D42A27DB-BD31-4B8C-83A1-F6EECF244321}">
                <p14:modId xmlns:p14="http://schemas.microsoft.com/office/powerpoint/2010/main" val="4025264744"/>
              </p:ext>
            </p:extLst>
          </p:nvPr>
        </p:nvGraphicFramePr>
        <p:xfrm>
          <a:off x="1070569" y="1368688"/>
          <a:ext cx="10757138" cy="2237934"/>
        </p:xfrm>
        <a:graphic>
          <a:graphicData uri="http://schemas.openxmlformats.org/drawingml/2006/table">
            <a:tbl>
              <a:tblPr firstRow="1" bandRow="1">
                <a:tableStyleId>{5C22544A-7EE6-4342-B048-85BDC9FD1C3A}</a:tableStyleId>
              </a:tblPr>
              <a:tblGrid>
                <a:gridCol w="3585713">
                  <a:extLst>
                    <a:ext uri="{9D8B030D-6E8A-4147-A177-3AD203B41FA5}">
                      <a16:colId xmlns:a16="http://schemas.microsoft.com/office/drawing/2014/main" val="2604757577"/>
                    </a:ext>
                  </a:extLst>
                </a:gridCol>
                <a:gridCol w="1195238">
                  <a:extLst>
                    <a:ext uri="{9D8B030D-6E8A-4147-A177-3AD203B41FA5}">
                      <a16:colId xmlns:a16="http://schemas.microsoft.com/office/drawing/2014/main" val="922015597"/>
                    </a:ext>
                  </a:extLst>
                </a:gridCol>
                <a:gridCol w="1195238">
                  <a:extLst>
                    <a:ext uri="{9D8B030D-6E8A-4147-A177-3AD203B41FA5}">
                      <a16:colId xmlns:a16="http://schemas.microsoft.com/office/drawing/2014/main" val="3897893184"/>
                    </a:ext>
                  </a:extLst>
                </a:gridCol>
                <a:gridCol w="1917878">
                  <a:extLst>
                    <a:ext uri="{9D8B030D-6E8A-4147-A177-3AD203B41FA5}">
                      <a16:colId xmlns:a16="http://schemas.microsoft.com/office/drawing/2014/main" val="2479742155"/>
                    </a:ext>
                  </a:extLst>
                </a:gridCol>
                <a:gridCol w="784107">
                  <a:extLst>
                    <a:ext uri="{9D8B030D-6E8A-4147-A177-3AD203B41FA5}">
                      <a16:colId xmlns:a16="http://schemas.microsoft.com/office/drawing/2014/main" val="2656663348"/>
                    </a:ext>
                  </a:extLst>
                </a:gridCol>
                <a:gridCol w="797522">
                  <a:extLst>
                    <a:ext uri="{9D8B030D-6E8A-4147-A177-3AD203B41FA5}">
                      <a16:colId xmlns:a16="http://schemas.microsoft.com/office/drawing/2014/main" val="485539065"/>
                    </a:ext>
                  </a:extLst>
                </a:gridCol>
                <a:gridCol w="1281442">
                  <a:extLst>
                    <a:ext uri="{9D8B030D-6E8A-4147-A177-3AD203B41FA5}">
                      <a16:colId xmlns:a16="http://schemas.microsoft.com/office/drawing/2014/main" val="714489747"/>
                    </a:ext>
                  </a:extLst>
                </a:gridCol>
              </a:tblGrid>
              <a:tr h="372989">
                <a:tc>
                  <a:txBody>
                    <a:bodyPr/>
                    <a:lstStyle/>
                    <a:p>
                      <a:endParaRPr lang="en-US" dirty="0"/>
                    </a:p>
                  </a:txBody>
                  <a:tcPr/>
                </a:tc>
                <a:tc gridSpan="3">
                  <a:txBody>
                    <a:bodyPr/>
                    <a:lstStyle/>
                    <a:p>
                      <a:r>
                        <a:rPr lang="en-US" dirty="0"/>
                        <a:t>Approach 1 - PCA</a:t>
                      </a:r>
                    </a:p>
                  </a:txBody>
                  <a:tcPr/>
                </a:tc>
                <a:tc hMerge="1">
                  <a:txBody>
                    <a:bodyPr/>
                    <a:lstStyle/>
                    <a:p>
                      <a:endParaRPr lang="en-US"/>
                    </a:p>
                  </a:txBody>
                  <a:tcPr/>
                </a:tc>
                <a:tc hMerge="1">
                  <a:txBody>
                    <a:bodyPr/>
                    <a:lstStyle/>
                    <a:p>
                      <a:endParaRPr lang="en-US"/>
                    </a:p>
                  </a:txBody>
                  <a:tcPr/>
                </a:tc>
                <a:tc gridSpan="3">
                  <a:txBody>
                    <a:bodyPr/>
                    <a:lstStyle/>
                    <a:p>
                      <a:r>
                        <a:rPr lang="en-US" dirty="0"/>
                        <a:t>Approach 2 – FS+PCA</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4426321"/>
                  </a:ext>
                </a:extLst>
              </a:tr>
              <a:tr h="372989">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3821740674"/>
                  </a:ext>
                </a:extLst>
              </a:tr>
              <a:tr h="372989">
                <a:tc>
                  <a:txBody>
                    <a:bodyPr/>
                    <a:lstStyle/>
                    <a:p>
                      <a:r>
                        <a:rPr lang="en-US" dirty="0"/>
                        <a:t>Linear Regression</a:t>
                      </a:r>
                    </a:p>
                  </a:txBody>
                  <a:tcPr/>
                </a:tc>
                <a:tc>
                  <a:txBody>
                    <a:bodyPr/>
                    <a:lstStyle/>
                    <a:p>
                      <a:r>
                        <a:rPr lang="en-US" dirty="0"/>
                        <a:t>0.07</a:t>
                      </a:r>
                    </a:p>
                  </a:txBody>
                  <a:tcPr/>
                </a:tc>
                <a:tc>
                  <a:txBody>
                    <a:bodyPr/>
                    <a:lstStyle/>
                    <a:p>
                      <a:r>
                        <a:rPr lang="en-US" dirty="0"/>
                        <a:t>0.06</a:t>
                      </a:r>
                    </a:p>
                  </a:txBody>
                  <a:tcPr/>
                </a:tc>
                <a:tc>
                  <a:txBody>
                    <a:bodyPr/>
                    <a:lstStyle/>
                    <a:p>
                      <a:r>
                        <a:rPr lang="en-US" dirty="0"/>
                        <a:t>0.71</a:t>
                      </a:r>
                    </a:p>
                  </a:txBody>
                  <a:tcPr/>
                </a:tc>
                <a:tc>
                  <a:txBody>
                    <a:bodyPr/>
                    <a:lstStyle/>
                    <a:p>
                      <a:r>
                        <a:rPr lang="en-US" dirty="0"/>
                        <a:t>0.08</a:t>
                      </a:r>
                    </a:p>
                  </a:txBody>
                  <a:tcPr/>
                </a:tc>
                <a:tc>
                  <a:txBody>
                    <a:bodyPr/>
                    <a:lstStyle/>
                    <a:p>
                      <a:r>
                        <a:rPr lang="en-US" dirty="0"/>
                        <a:t>0.06</a:t>
                      </a:r>
                    </a:p>
                  </a:txBody>
                  <a:tcPr/>
                </a:tc>
                <a:tc>
                  <a:txBody>
                    <a:bodyPr/>
                    <a:lstStyle/>
                    <a:p>
                      <a:r>
                        <a:rPr lang="en-US" dirty="0"/>
                        <a:t>0.64</a:t>
                      </a:r>
                    </a:p>
                  </a:txBody>
                  <a:tcPr/>
                </a:tc>
                <a:extLst>
                  <a:ext uri="{0D108BD9-81ED-4DB2-BD59-A6C34878D82A}">
                    <a16:rowId xmlns:a16="http://schemas.microsoft.com/office/drawing/2014/main" val="2100236731"/>
                  </a:ext>
                </a:extLst>
              </a:tr>
              <a:tr h="372989">
                <a:tc>
                  <a:txBody>
                    <a:bodyPr/>
                    <a:lstStyle/>
                    <a:p>
                      <a:r>
                        <a:rPr lang="en-US" dirty="0"/>
                        <a:t>Support Vector Regressor</a:t>
                      </a:r>
                    </a:p>
                  </a:txBody>
                  <a:tcPr/>
                </a:tc>
                <a:tc>
                  <a:txBody>
                    <a:bodyPr/>
                    <a:lstStyle/>
                    <a:p>
                      <a:r>
                        <a:rPr lang="en-US" dirty="0"/>
                        <a:t>0.06</a:t>
                      </a:r>
                    </a:p>
                  </a:txBody>
                  <a:tcPr/>
                </a:tc>
                <a:tc>
                  <a:txBody>
                    <a:bodyPr/>
                    <a:lstStyle/>
                    <a:p>
                      <a:r>
                        <a:rPr lang="en-US" dirty="0"/>
                        <a:t>0.05</a:t>
                      </a:r>
                    </a:p>
                  </a:txBody>
                  <a:tcPr/>
                </a:tc>
                <a:tc>
                  <a:txBody>
                    <a:bodyPr/>
                    <a:lstStyle/>
                    <a:p>
                      <a:r>
                        <a:rPr lang="en-US" dirty="0"/>
                        <a:t>0.76</a:t>
                      </a:r>
                    </a:p>
                  </a:txBody>
                  <a:tcPr/>
                </a:tc>
                <a:tc>
                  <a:txBody>
                    <a:bodyPr/>
                    <a:lstStyle/>
                    <a:p>
                      <a:r>
                        <a:rPr lang="en-US" dirty="0"/>
                        <a:t>0.07</a:t>
                      </a:r>
                    </a:p>
                  </a:txBody>
                  <a:tcPr/>
                </a:tc>
                <a:tc>
                  <a:txBody>
                    <a:bodyPr/>
                    <a:lstStyle/>
                    <a:p>
                      <a:r>
                        <a:rPr lang="en-US" dirty="0"/>
                        <a:t>0.o5</a:t>
                      </a:r>
                    </a:p>
                  </a:txBody>
                  <a:tcPr/>
                </a:tc>
                <a:tc>
                  <a:txBody>
                    <a:bodyPr/>
                    <a:lstStyle/>
                    <a:p>
                      <a:r>
                        <a:rPr lang="en-US" dirty="0"/>
                        <a:t>0.73</a:t>
                      </a:r>
                    </a:p>
                  </a:txBody>
                  <a:tcPr/>
                </a:tc>
                <a:extLst>
                  <a:ext uri="{0D108BD9-81ED-4DB2-BD59-A6C34878D82A}">
                    <a16:rowId xmlns:a16="http://schemas.microsoft.com/office/drawing/2014/main" val="3509292651"/>
                  </a:ext>
                </a:extLst>
              </a:tr>
              <a:tr h="372989">
                <a:tc>
                  <a:txBody>
                    <a:bodyPr/>
                    <a:lstStyle/>
                    <a:p>
                      <a:r>
                        <a:rPr lang="en-US" dirty="0"/>
                        <a:t>Random Forest Regressor</a:t>
                      </a:r>
                    </a:p>
                  </a:txBody>
                  <a:tcPr/>
                </a:tc>
                <a:tc>
                  <a:txBody>
                    <a:bodyPr/>
                    <a:lstStyle/>
                    <a:p>
                      <a:r>
                        <a:rPr lang="en-US" dirty="0"/>
                        <a:t>0.06</a:t>
                      </a:r>
                    </a:p>
                  </a:txBody>
                  <a:tcPr/>
                </a:tc>
                <a:tc>
                  <a:txBody>
                    <a:bodyPr/>
                    <a:lstStyle/>
                    <a:p>
                      <a:r>
                        <a:rPr lang="en-US" dirty="0"/>
                        <a:t>0.04</a:t>
                      </a:r>
                    </a:p>
                  </a:txBody>
                  <a:tcPr/>
                </a:tc>
                <a:tc>
                  <a:txBody>
                    <a:bodyPr/>
                    <a:lstStyle/>
                    <a:p>
                      <a:r>
                        <a:rPr lang="en-US" dirty="0"/>
                        <a:t>0.79</a:t>
                      </a:r>
                    </a:p>
                  </a:txBody>
                  <a:tcPr/>
                </a:tc>
                <a:tc>
                  <a:txBody>
                    <a:bodyPr/>
                    <a:lstStyle/>
                    <a:p>
                      <a:r>
                        <a:rPr lang="en-US" dirty="0"/>
                        <a:t>0.06</a:t>
                      </a:r>
                    </a:p>
                  </a:txBody>
                  <a:tcPr/>
                </a:tc>
                <a:tc>
                  <a:txBody>
                    <a:bodyPr/>
                    <a:lstStyle/>
                    <a:p>
                      <a:r>
                        <a:rPr lang="en-US" dirty="0"/>
                        <a:t>0.04</a:t>
                      </a:r>
                    </a:p>
                  </a:txBody>
                  <a:tcPr/>
                </a:tc>
                <a:tc>
                  <a:txBody>
                    <a:bodyPr/>
                    <a:lstStyle/>
                    <a:p>
                      <a:r>
                        <a:rPr lang="en-US" dirty="0"/>
                        <a:t>0.77</a:t>
                      </a:r>
                    </a:p>
                  </a:txBody>
                  <a:tcPr/>
                </a:tc>
                <a:extLst>
                  <a:ext uri="{0D108BD9-81ED-4DB2-BD59-A6C34878D82A}">
                    <a16:rowId xmlns:a16="http://schemas.microsoft.com/office/drawing/2014/main" val="36766711"/>
                  </a:ext>
                </a:extLst>
              </a:tr>
              <a:tr h="372989">
                <a:tc>
                  <a:txBody>
                    <a:bodyPr/>
                    <a:lstStyle/>
                    <a:p>
                      <a:r>
                        <a:rPr lang="en-US" dirty="0"/>
                        <a:t>XGBoost Regressor</a:t>
                      </a:r>
                    </a:p>
                  </a:txBody>
                  <a:tcPr/>
                </a:tc>
                <a:tc>
                  <a:txBody>
                    <a:bodyPr/>
                    <a:lstStyle/>
                    <a:p>
                      <a:r>
                        <a:rPr lang="en-US" dirty="0"/>
                        <a:t>0.06</a:t>
                      </a:r>
                    </a:p>
                  </a:txBody>
                  <a:tcPr/>
                </a:tc>
                <a:tc>
                  <a:txBody>
                    <a:bodyPr/>
                    <a:lstStyle/>
                    <a:p>
                      <a:r>
                        <a:rPr lang="en-US" dirty="0"/>
                        <a:t>0.05</a:t>
                      </a:r>
                    </a:p>
                  </a:txBody>
                  <a:tcPr/>
                </a:tc>
                <a:tc>
                  <a:txBody>
                    <a:bodyPr/>
                    <a:lstStyle/>
                    <a:p>
                      <a:r>
                        <a:rPr lang="en-US" dirty="0"/>
                        <a:t>0.77</a:t>
                      </a:r>
                    </a:p>
                  </a:txBody>
                  <a:tcPr/>
                </a:tc>
                <a:tc>
                  <a:txBody>
                    <a:bodyPr/>
                    <a:lstStyle/>
                    <a:p>
                      <a:r>
                        <a:rPr lang="en-US" dirty="0"/>
                        <a:t>0.07</a:t>
                      </a:r>
                    </a:p>
                  </a:txBody>
                  <a:tcPr/>
                </a:tc>
                <a:tc>
                  <a:txBody>
                    <a:bodyPr/>
                    <a:lstStyle/>
                    <a:p>
                      <a:r>
                        <a:rPr lang="en-US" dirty="0"/>
                        <a:t>0.06</a:t>
                      </a:r>
                    </a:p>
                  </a:txBody>
                  <a:tcPr/>
                </a:tc>
                <a:tc>
                  <a:txBody>
                    <a:bodyPr/>
                    <a:lstStyle/>
                    <a:p>
                      <a:r>
                        <a:rPr lang="en-US" dirty="0"/>
                        <a:t>0.76</a:t>
                      </a:r>
                    </a:p>
                  </a:txBody>
                  <a:tcPr/>
                </a:tc>
                <a:extLst>
                  <a:ext uri="{0D108BD9-81ED-4DB2-BD59-A6C34878D82A}">
                    <a16:rowId xmlns:a16="http://schemas.microsoft.com/office/drawing/2014/main" val="4209164914"/>
                  </a:ext>
                </a:extLst>
              </a:tr>
            </a:tbl>
          </a:graphicData>
        </a:graphic>
      </p:graphicFrame>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310E6F97-8E4D-8935-723E-2068345D7199}"/>
                  </a:ext>
                </a:extLst>
              </p14:cNvPr>
              <p14:cNvContentPartPr/>
              <p14:nvPr/>
            </p14:nvContentPartPr>
            <p14:xfrm>
              <a:off x="1250837" y="68950"/>
              <a:ext cx="360" cy="360"/>
            </p14:xfrm>
          </p:contentPart>
        </mc:Choice>
        <mc:Fallback xmlns="">
          <p:pic>
            <p:nvPicPr>
              <p:cNvPr id="5" name="Ink 4">
                <a:extLst>
                  <a:ext uri="{FF2B5EF4-FFF2-40B4-BE49-F238E27FC236}">
                    <a16:creationId xmlns:a16="http://schemas.microsoft.com/office/drawing/2014/main" id="{310E6F97-8E4D-8935-723E-2068345D7199}"/>
                  </a:ext>
                </a:extLst>
              </p:cNvPr>
              <p:cNvPicPr/>
              <p:nvPr/>
            </p:nvPicPr>
            <p:blipFill>
              <a:blip r:embed="rId3"/>
              <a:stretch>
                <a:fillRect/>
              </a:stretch>
            </p:blipFill>
            <p:spPr>
              <a:xfrm>
                <a:off x="1246517" y="64630"/>
                <a:ext cx="9000" cy="9000"/>
              </a:xfrm>
              <a:prstGeom prst="rect">
                <a:avLst/>
              </a:prstGeom>
            </p:spPr>
          </p:pic>
        </mc:Fallback>
      </mc:AlternateContent>
      <p:graphicFrame>
        <p:nvGraphicFramePr>
          <p:cNvPr id="7" name="Table 6">
            <a:extLst>
              <a:ext uri="{FF2B5EF4-FFF2-40B4-BE49-F238E27FC236}">
                <a16:creationId xmlns:a16="http://schemas.microsoft.com/office/drawing/2014/main" id="{18DD7F5B-2DD1-8A00-2CD2-17E9756FAFFA}"/>
              </a:ext>
            </a:extLst>
          </p:cNvPr>
          <p:cNvGraphicFramePr>
            <a:graphicFrameLocks noGrp="1"/>
          </p:cNvGraphicFramePr>
          <p:nvPr>
            <p:extLst>
              <p:ext uri="{D42A27DB-BD31-4B8C-83A1-F6EECF244321}">
                <p14:modId xmlns:p14="http://schemas.microsoft.com/office/powerpoint/2010/main" val="235751838"/>
              </p:ext>
            </p:extLst>
          </p:nvPr>
        </p:nvGraphicFramePr>
        <p:xfrm>
          <a:off x="1070568" y="4100850"/>
          <a:ext cx="10757138" cy="2237934"/>
        </p:xfrm>
        <a:graphic>
          <a:graphicData uri="http://schemas.openxmlformats.org/drawingml/2006/table">
            <a:tbl>
              <a:tblPr firstRow="1" bandRow="1">
                <a:tableStyleId>{5C22544A-7EE6-4342-B048-85BDC9FD1C3A}</a:tableStyleId>
              </a:tblPr>
              <a:tblGrid>
                <a:gridCol w="3585713">
                  <a:extLst>
                    <a:ext uri="{9D8B030D-6E8A-4147-A177-3AD203B41FA5}">
                      <a16:colId xmlns:a16="http://schemas.microsoft.com/office/drawing/2014/main" val="2541448174"/>
                    </a:ext>
                  </a:extLst>
                </a:gridCol>
                <a:gridCol w="1195238">
                  <a:extLst>
                    <a:ext uri="{9D8B030D-6E8A-4147-A177-3AD203B41FA5}">
                      <a16:colId xmlns:a16="http://schemas.microsoft.com/office/drawing/2014/main" val="2650556242"/>
                    </a:ext>
                  </a:extLst>
                </a:gridCol>
                <a:gridCol w="1195238">
                  <a:extLst>
                    <a:ext uri="{9D8B030D-6E8A-4147-A177-3AD203B41FA5}">
                      <a16:colId xmlns:a16="http://schemas.microsoft.com/office/drawing/2014/main" val="2826134259"/>
                    </a:ext>
                  </a:extLst>
                </a:gridCol>
                <a:gridCol w="1917878">
                  <a:extLst>
                    <a:ext uri="{9D8B030D-6E8A-4147-A177-3AD203B41FA5}">
                      <a16:colId xmlns:a16="http://schemas.microsoft.com/office/drawing/2014/main" val="4064024722"/>
                    </a:ext>
                  </a:extLst>
                </a:gridCol>
                <a:gridCol w="784107">
                  <a:extLst>
                    <a:ext uri="{9D8B030D-6E8A-4147-A177-3AD203B41FA5}">
                      <a16:colId xmlns:a16="http://schemas.microsoft.com/office/drawing/2014/main" val="911495896"/>
                    </a:ext>
                  </a:extLst>
                </a:gridCol>
                <a:gridCol w="797522">
                  <a:extLst>
                    <a:ext uri="{9D8B030D-6E8A-4147-A177-3AD203B41FA5}">
                      <a16:colId xmlns:a16="http://schemas.microsoft.com/office/drawing/2014/main" val="506064423"/>
                    </a:ext>
                  </a:extLst>
                </a:gridCol>
                <a:gridCol w="1281442">
                  <a:extLst>
                    <a:ext uri="{9D8B030D-6E8A-4147-A177-3AD203B41FA5}">
                      <a16:colId xmlns:a16="http://schemas.microsoft.com/office/drawing/2014/main" val="340051834"/>
                    </a:ext>
                  </a:extLst>
                </a:gridCol>
              </a:tblGrid>
              <a:tr h="372989">
                <a:tc>
                  <a:txBody>
                    <a:bodyPr/>
                    <a:lstStyle/>
                    <a:p>
                      <a:endParaRPr lang="en-US" dirty="0"/>
                    </a:p>
                  </a:txBody>
                  <a:tcPr/>
                </a:tc>
                <a:tc gridSpan="3">
                  <a:txBody>
                    <a:bodyPr/>
                    <a:lstStyle/>
                    <a:p>
                      <a:r>
                        <a:rPr lang="en-US" dirty="0"/>
                        <a:t>Approach 1 - PCA</a:t>
                      </a:r>
                    </a:p>
                  </a:txBody>
                  <a:tcPr/>
                </a:tc>
                <a:tc hMerge="1">
                  <a:txBody>
                    <a:bodyPr/>
                    <a:lstStyle/>
                    <a:p>
                      <a:endParaRPr lang="en-US"/>
                    </a:p>
                  </a:txBody>
                  <a:tcPr/>
                </a:tc>
                <a:tc hMerge="1">
                  <a:txBody>
                    <a:bodyPr/>
                    <a:lstStyle/>
                    <a:p>
                      <a:endParaRPr lang="en-US"/>
                    </a:p>
                  </a:txBody>
                  <a:tcPr/>
                </a:tc>
                <a:tc gridSpan="3">
                  <a:txBody>
                    <a:bodyPr/>
                    <a:lstStyle/>
                    <a:p>
                      <a:r>
                        <a:rPr lang="en-US" dirty="0"/>
                        <a:t>Approach 2 – FS+PCA</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06593426"/>
                  </a:ext>
                </a:extLst>
              </a:tr>
              <a:tr h="372989">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855004954"/>
                  </a:ext>
                </a:extLst>
              </a:tr>
              <a:tr h="372989">
                <a:tc>
                  <a:txBody>
                    <a:bodyPr/>
                    <a:lstStyle/>
                    <a:p>
                      <a:r>
                        <a:rPr lang="en-US" dirty="0"/>
                        <a:t>Linear Regression</a:t>
                      </a:r>
                    </a:p>
                  </a:txBody>
                  <a:tcPr/>
                </a:tc>
                <a:tc>
                  <a:txBody>
                    <a:bodyPr/>
                    <a:lstStyle/>
                    <a:p>
                      <a:r>
                        <a:rPr lang="en-US" dirty="0"/>
                        <a:t>0.07</a:t>
                      </a:r>
                    </a:p>
                  </a:txBody>
                  <a:tcPr/>
                </a:tc>
                <a:tc>
                  <a:txBody>
                    <a:bodyPr/>
                    <a:lstStyle/>
                    <a:p>
                      <a:r>
                        <a:rPr lang="en-US" dirty="0"/>
                        <a:t>0.06</a:t>
                      </a:r>
                    </a:p>
                  </a:txBody>
                  <a:tcPr/>
                </a:tc>
                <a:tc>
                  <a:txBody>
                    <a:bodyPr/>
                    <a:lstStyle/>
                    <a:p>
                      <a:r>
                        <a:rPr lang="en-US" dirty="0"/>
                        <a:t>0.71</a:t>
                      </a:r>
                    </a:p>
                  </a:txBody>
                  <a:tcPr/>
                </a:tc>
                <a:tc>
                  <a:txBody>
                    <a:bodyPr/>
                    <a:lstStyle/>
                    <a:p>
                      <a:r>
                        <a:rPr lang="en-US" dirty="0"/>
                        <a:t>0.08</a:t>
                      </a:r>
                    </a:p>
                  </a:txBody>
                  <a:tcPr/>
                </a:tc>
                <a:tc>
                  <a:txBody>
                    <a:bodyPr/>
                    <a:lstStyle/>
                    <a:p>
                      <a:r>
                        <a:rPr lang="en-US" dirty="0"/>
                        <a:t>0.06</a:t>
                      </a:r>
                    </a:p>
                  </a:txBody>
                  <a:tcPr/>
                </a:tc>
                <a:tc>
                  <a:txBody>
                    <a:bodyPr/>
                    <a:lstStyle/>
                    <a:p>
                      <a:r>
                        <a:rPr lang="en-US" dirty="0"/>
                        <a:t>0.64</a:t>
                      </a:r>
                    </a:p>
                  </a:txBody>
                  <a:tcPr/>
                </a:tc>
                <a:extLst>
                  <a:ext uri="{0D108BD9-81ED-4DB2-BD59-A6C34878D82A}">
                    <a16:rowId xmlns:a16="http://schemas.microsoft.com/office/drawing/2014/main" val="3826101909"/>
                  </a:ext>
                </a:extLst>
              </a:tr>
              <a:tr h="372989">
                <a:tc>
                  <a:txBody>
                    <a:bodyPr/>
                    <a:lstStyle/>
                    <a:p>
                      <a:r>
                        <a:rPr lang="en-US" dirty="0"/>
                        <a:t>Support Vector Regressor</a:t>
                      </a:r>
                    </a:p>
                  </a:txBody>
                  <a:tcPr/>
                </a:tc>
                <a:tc>
                  <a:txBody>
                    <a:bodyPr/>
                    <a:lstStyle/>
                    <a:p>
                      <a:r>
                        <a:rPr lang="en-US" dirty="0"/>
                        <a:t>0.06</a:t>
                      </a:r>
                    </a:p>
                  </a:txBody>
                  <a:tcPr/>
                </a:tc>
                <a:tc>
                  <a:txBody>
                    <a:bodyPr/>
                    <a:lstStyle/>
                    <a:p>
                      <a:r>
                        <a:rPr lang="en-US" dirty="0"/>
                        <a:t>0.05</a:t>
                      </a:r>
                    </a:p>
                  </a:txBody>
                  <a:tcPr/>
                </a:tc>
                <a:tc>
                  <a:txBody>
                    <a:bodyPr/>
                    <a:lstStyle/>
                    <a:p>
                      <a:r>
                        <a:rPr lang="en-US" dirty="0"/>
                        <a:t>0.78</a:t>
                      </a:r>
                    </a:p>
                  </a:txBody>
                  <a:tcPr/>
                </a:tc>
                <a:tc>
                  <a:txBody>
                    <a:bodyPr/>
                    <a:lstStyle/>
                    <a:p>
                      <a:r>
                        <a:rPr lang="en-US" dirty="0"/>
                        <a:t>0.07</a:t>
                      </a:r>
                    </a:p>
                  </a:txBody>
                  <a:tcPr/>
                </a:tc>
                <a:tc>
                  <a:txBody>
                    <a:bodyPr/>
                    <a:lstStyle/>
                    <a:p>
                      <a:r>
                        <a:rPr lang="en-US" dirty="0"/>
                        <a:t>0.o5</a:t>
                      </a:r>
                    </a:p>
                  </a:txBody>
                  <a:tcPr/>
                </a:tc>
                <a:tc>
                  <a:txBody>
                    <a:bodyPr/>
                    <a:lstStyle/>
                    <a:p>
                      <a:r>
                        <a:rPr lang="en-US" dirty="0"/>
                        <a:t>0.75</a:t>
                      </a:r>
                    </a:p>
                  </a:txBody>
                  <a:tcPr/>
                </a:tc>
                <a:extLst>
                  <a:ext uri="{0D108BD9-81ED-4DB2-BD59-A6C34878D82A}">
                    <a16:rowId xmlns:a16="http://schemas.microsoft.com/office/drawing/2014/main" val="2662287539"/>
                  </a:ext>
                </a:extLst>
              </a:tr>
              <a:tr h="372989">
                <a:tc>
                  <a:txBody>
                    <a:bodyPr/>
                    <a:lstStyle/>
                    <a:p>
                      <a:r>
                        <a:rPr lang="en-US" dirty="0"/>
                        <a:t>Random Forest Regressor</a:t>
                      </a:r>
                    </a:p>
                  </a:txBody>
                  <a:tcPr/>
                </a:tc>
                <a:tc>
                  <a:txBody>
                    <a:bodyPr/>
                    <a:lstStyle/>
                    <a:p>
                      <a:r>
                        <a:rPr lang="en-US" dirty="0"/>
                        <a:t>0.06</a:t>
                      </a:r>
                    </a:p>
                  </a:txBody>
                  <a:tcPr/>
                </a:tc>
                <a:tc>
                  <a:txBody>
                    <a:bodyPr/>
                    <a:lstStyle/>
                    <a:p>
                      <a:r>
                        <a:rPr lang="en-US" dirty="0"/>
                        <a:t>0.04</a:t>
                      </a:r>
                    </a:p>
                  </a:txBody>
                  <a:tcPr/>
                </a:tc>
                <a:tc>
                  <a:txBody>
                    <a:bodyPr/>
                    <a:lstStyle/>
                    <a:p>
                      <a:r>
                        <a:rPr lang="en-US" dirty="0"/>
                        <a:t>0.80</a:t>
                      </a:r>
                    </a:p>
                  </a:txBody>
                  <a:tcPr/>
                </a:tc>
                <a:tc>
                  <a:txBody>
                    <a:bodyPr/>
                    <a:lstStyle/>
                    <a:p>
                      <a:r>
                        <a:rPr lang="en-US" dirty="0"/>
                        <a:t>0.05</a:t>
                      </a:r>
                    </a:p>
                  </a:txBody>
                  <a:tcPr/>
                </a:tc>
                <a:tc>
                  <a:txBody>
                    <a:bodyPr/>
                    <a:lstStyle/>
                    <a:p>
                      <a:r>
                        <a:rPr lang="en-US" dirty="0"/>
                        <a:t>0.04</a:t>
                      </a:r>
                    </a:p>
                  </a:txBody>
                  <a:tcPr/>
                </a:tc>
                <a:tc>
                  <a:txBody>
                    <a:bodyPr/>
                    <a:lstStyle/>
                    <a:p>
                      <a:r>
                        <a:rPr lang="en-US" dirty="0"/>
                        <a:t>0.78</a:t>
                      </a:r>
                    </a:p>
                  </a:txBody>
                  <a:tcPr/>
                </a:tc>
                <a:extLst>
                  <a:ext uri="{0D108BD9-81ED-4DB2-BD59-A6C34878D82A}">
                    <a16:rowId xmlns:a16="http://schemas.microsoft.com/office/drawing/2014/main" val="801756769"/>
                  </a:ext>
                </a:extLst>
              </a:tr>
              <a:tr h="372989">
                <a:tc>
                  <a:txBody>
                    <a:bodyPr/>
                    <a:lstStyle/>
                    <a:p>
                      <a:r>
                        <a:rPr lang="en-US" dirty="0"/>
                        <a:t>XGBoost Regressor</a:t>
                      </a:r>
                    </a:p>
                  </a:txBody>
                  <a:tcPr/>
                </a:tc>
                <a:tc>
                  <a:txBody>
                    <a:bodyPr/>
                    <a:lstStyle/>
                    <a:p>
                      <a:r>
                        <a:rPr lang="en-US" dirty="0"/>
                        <a:t>0.03</a:t>
                      </a:r>
                    </a:p>
                  </a:txBody>
                  <a:tcPr/>
                </a:tc>
                <a:tc>
                  <a:txBody>
                    <a:bodyPr/>
                    <a:lstStyle/>
                    <a:p>
                      <a:r>
                        <a:rPr lang="en-US" dirty="0"/>
                        <a:t>0.02</a:t>
                      </a:r>
                    </a:p>
                  </a:txBody>
                  <a:tcPr/>
                </a:tc>
                <a:tc>
                  <a:txBody>
                    <a:bodyPr/>
                    <a:lstStyle/>
                    <a:p>
                      <a:r>
                        <a:rPr lang="en-US" dirty="0"/>
                        <a:t>0.81</a:t>
                      </a:r>
                    </a:p>
                  </a:txBody>
                  <a:tcPr/>
                </a:tc>
                <a:tc>
                  <a:txBody>
                    <a:bodyPr/>
                    <a:lstStyle/>
                    <a:p>
                      <a:r>
                        <a:rPr lang="en-US" dirty="0"/>
                        <a:t>0.04</a:t>
                      </a:r>
                    </a:p>
                  </a:txBody>
                  <a:tcPr/>
                </a:tc>
                <a:tc>
                  <a:txBody>
                    <a:bodyPr/>
                    <a:lstStyle/>
                    <a:p>
                      <a:r>
                        <a:rPr lang="en-US" dirty="0"/>
                        <a:t>0.03</a:t>
                      </a:r>
                    </a:p>
                  </a:txBody>
                  <a:tcPr/>
                </a:tc>
                <a:tc>
                  <a:txBody>
                    <a:bodyPr/>
                    <a:lstStyle/>
                    <a:p>
                      <a:r>
                        <a:rPr lang="en-US" dirty="0"/>
                        <a:t>0.79</a:t>
                      </a:r>
                    </a:p>
                  </a:txBody>
                  <a:tcPr/>
                </a:tc>
                <a:extLst>
                  <a:ext uri="{0D108BD9-81ED-4DB2-BD59-A6C34878D82A}">
                    <a16:rowId xmlns:a16="http://schemas.microsoft.com/office/drawing/2014/main" val="3832022557"/>
                  </a:ext>
                </a:extLst>
              </a:tr>
            </a:tbl>
          </a:graphicData>
        </a:graphic>
      </p:graphicFrame>
      <p:sp>
        <p:nvSpPr>
          <p:cNvPr id="8" name="Content Placeholder 1">
            <a:extLst>
              <a:ext uri="{FF2B5EF4-FFF2-40B4-BE49-F238E27FC236}">
                <a16:creationId xmlns:a16="http://schemas.microsoft.com/office/drawing/2014/main" id="{36C822A8-D2C5-0E7E-9E59-162E0305D301}"/>
              </a:ext>
            </a:extLst>
          </p:cNvPr>
          <p:cNvSpPr txBox="1">
            <a:spLocks/>
          </p:cNvSpPr>
          <p:nvPr/>
        </p:nvSpPr>
        <p:spPr>
          <a:xfrm>
            <a:off x="1084945" y="3811522"/>
            <a:ext cx="10195560" cy="518363"/>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r>
              <a:rPr lang="en-US" b="1" dirty="0"/>
              <a:t>Results for the target variable EVI with hyperparameter tuning:</a:t>
            </a:r>
          </a:p>
          <a:p>
            <a:pPr marL="0" indent="0">
              <a:buFont typeface="Wingdings 2" pitchFamily="18" charset="2"/>
              <a:buNone/>
            </a:pPr>
            <a:endParaRPr lang="en-US" b="1" dirty="0"/>
          </a:p>
        </p:txBody>
      </p:sp>
    </p:spTree>
    <p:extLst>
      <p:ext uri="{BB962C8B-B14F-4D97-AF65-F5344CB8AC3E}">
        <p14:creationId xmlns:p14="http://schemas.microsoft.com/office/powerpoint/2010/main" val="2027045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59A9E7F-C581-1A2B-5817-53BFC31B5734}"/>
              </a:ext>
            </a:extLst>
          </p:cNvPr>
          <p:cNvSpPr>
            <a:spLocks noGrp="1"/>
          </p:cNvSpPr>
          <p:nvPr>
            <p:ph idx="1"/>
          </p:nvPr>
        </p:nvSpPr>
        <p:spPr>
          <a:xfrm>
            <a:off x="1070568" y="1115121"/>
            <a:ext cx="4854449" cy="5742879"/>
          </a:xfrm>
        </p:spPr>
        <p:txBody>
          <a:bodyPr>
            <a:normAutofit/>
          </a:bodyPr>
          <a:lstStyle/>
          <a:p>
            <a:r>
              <a:rPr lang="en-US" dirty="0"/>
              <a:t>The farmers often use the weather and soil information to produce crops.</a:t>
            </a:r>
          </a:p>
          <a:p>
            <a:endParaRPr lang="en-US" dirty="0"/>
          </a:p>
          <a:p>
            <a:r>
              <a:rPr lang="en-US" dirty="0"/>
              <a:t>The USDA uses satellite images for different pastures to collect this information through various sensors. </a:t>
            </a:r>
          </a:p>
          <a:p>
            <a:endParaRPr lang="en-US" dirty="0"/>
          </a:p>
          <a:p>
            <a:r>
              <a:rPr lang="en-US" dirty="0"/>
              <a:t>The parameters that USDA are mostly interested in i.e. Enhanced Vegetation Index(EVI) and Land Surface Water index(LSWI).</a:t>
            </a:r>
          </a:p>
          <a:p>
            <a:pPr marL="0" indent="0">
              <a:buNone/>
            </a:pPr>
            <a:endParaRPr lang="en-US" dirty="0"/>
          </a:p>
          <a:p>
            <a:endParaRPr lang="en-US" dirty="0"/>
          </a:p>
          <a:p>
            <a:endParaRPr lang="en-US" dirty="0"/>
          </a:p>
        </p:txBody>
      </p:sp>
      <p:sp>
        <p:nvSpPr>
          <p:cNvPr id="3" name="Text Placeholder 2">
            <a:extLst>
              <a:ext uri="{FF2B5EF4-FFF2-40B4-BE49-F238E27FC236}">
                <a16:creationId xmlns:a16="http://schemas.microsoft.com/office/drawing/2014/main" id="{AFC98579-BDD1-AE0C-7FC1-DC0C7AF1AED5}"/>
              </a:ext>
            </a:extLst>
          </p:cNvPr>
          <p:cNvSpPr>
            <a:spLocks noGrp="1"/>
          </p:cNvSpPr>
          <p:nvPr>
            <p:ph type="body" sz="quarter" idx="10"/>
          </p:nvPr>
        </p:nvSpPr>
        <p:spPr/>
        <p:txBody>
          <a:bodyPr/>
          <a:lstStyle/>
          <a:p>
            <a:r>
              <a:rPr lang="en-US" dirty="0"/>
              <a:t>Background</a:t>
            </a:r>
          </a:p>
        </p:txBody>
      </p:sp>
      <p:pic>
        <p:nvPicPr>
          <p:cNvPr id="4" name="Content Placeholder 4" descr="A aerial view of a farm&#10;&#10;Description automatically generated">
            <a:extLst>
              <a:ext uri="{FF2B5EF4-FFF2-40B4-BE49-F238E27FC236}">
                <a16:creationId xmlns:a16="http://schemas.microsoft.com/office/drawing/2014/main" id="{D849E61C-6A8E-B2EF-9DC3-FA37862B6EDA}"/>
              </a:ext>
            </a:extLst>
          </p:cNvPr>
          <p:cNvPicPr>
            <a:picLocks noChangeAspect="1"/>
          </p:cNvPicPr>
          <p:nvPr/>
        </p:nvPicPr>
        <p:blipFill>
          <a:blip r:embed="rId2"/>
          <a:stretch>
            <a:fillRect/>
          </a:stretch>
        </p:blipFill>
        <p:spPr>
          <a:xfrm>
            <a:off x="6266984" y="1221058"/>
            <a:ext cx="5722701" cy="4415883"/>
          </a:xfrm>
          <a:prstGeom prst="rect">
            <a:avLst/>
          </a:prstGeom>
        </p:spPr>
      </p:pic>
    </p:spTree>
    <p:extLst>
      <p:ext uri="{BB962C8B-B14F-4D97-AF65-F5344CB8AC3E}">
        <p14:creationId xmlns:p14="http://schemas.microsoft.com/office/powerpoint/2010/main" val="23202310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53C1BFD-8E86-F0AC-ACDA-5197352A3C19}"/>
              </a:ext>
            </a:extLst>
          </p:cNvPr>
          <p:cNvSpPr>
            <a:spLocks noGrp="1"/>
          </p:cNvSpPr>
          <p:nvPr>
            <p:ph idx="1"/>
          </p:nvPr>
        </p:nvSpPr>
        <p:spPr>
          <a:xfrm>
            <a:off x="1070568" y="1163788"/>
            <a:ext cx="10195560" cy="518363"/>
          </a:xfrm>
        </p:spPr>
        <p:txBody>
          <a:bodyPr/>
          <a:lstStyle/>
          <a:p>
            <a:pPr marL="0" indent="0">
              <a:buNone/>
            </a:pPr>
            <a:r>
              <a:rPr lang="en-US" b="1" dirty="0"/>
              <a:t>Results for the target variable LSWI without hyperparameter tuning:</a:t>
            </a:r>
          </a:p>
          <a:p>
            <a:pPr marL="0" indent="0">
              <a:buNone/>
            </a:pPr>
            <a:endParaRPr lang="en-US" b="1" dirty="0"/>
          </a:p>
        </p:txBody>
      </p:sp>
      <p:sp>
        <p:nvSpPr>
          <p:cNvPr id="3" name="Text Placeholder 2">
            <a:extLst>
              <a:ext uri="{FF2B5EF4-FFF2-40B4-BE49-F238E27FC236}">
                <a16:creationId xmlns:a16="http://schemas.microsoft.com/office/drawing/2014/main" id="{1C091756-BBA3-12DB-E222-AFBB35B36ED5}"/>
              </a:ext>
            </a:extLst>
          </p:cNvPr>
          <p:cNvSpPr>
            <a:spLocks noGrp="1"/>
          </p:cNvSpPr>
          <p:nvPr>
            <p:ph type="body" sz="quarter" idx="10"/>
          </p:nvPr>
        </p:nvSpPr>
        <p:spPr/>
        <p:txBody>
          <a:bodyPr/>
          <a:lstStyle/>
          <a:p>
            <a:r>
              <a:rPr lang="en-US" dirty="0"/>
              <a:t>Study 1 - Model Evaluation for the target variable LSWI </a:t>
            </a:r>
          </a:p>
        </p:txBody>
      </p:sp>
      <p:graphicFrame>
        <p:nvGraphicFramePr>
          <p:cNvPr id="4" name="Table 3">
            <a:extLst>
              <a:ext uri="{FF2B5EF4-FFF2-40B4-BE49-F238E27FC236}">
                <a16:creationId xmlns:a16="http://schemas.microsoft.com/office/drawing/2014/main" id="{4B294367-BA24-C6FB-7E34-2B54C6C50C88}"/>
              </a:ext>
            </a:extLst>
          </p:cNvPr>
          <p:cNvGraphicFramePr>
            <a:graphicFrameLocks noGrp="1"/>
          </p:cNvGraphicFramePr>
          <p:nvPr>
            <p:extLst>
              <p:ext uri="{D42A27DB-BD31-4B8C-83A1-F6EECF244321}">
                <p14:modId xmlns:p14="http://schemas.microsoft.com/office/powerpoint/2010/main" val="3248293196"/>
              </p:ext>
            </p:extLst>
          </p:nvPr>
        </p:nvGraphicFramePr>
        <p:xfrm>
          <a:off x="1164565" y="1368688"/>
          <a:ext cx="10757138" cy="2237934"/>
        </p:xfrm>
        <a:graphic>
          <a:graphicData uri="http://schemas.openxmlformats.org/drawingml/2006/table">
            <a:tbl>
              <a:tblPr firstRow="1" bandRow="1">
                <a:tableStyleId>{5C22544A-7EE6-4342-B048-85BDC9FD1C3A}</a:tableStyleId>
              </a:tblPr>
              <a:tblGrid>
                <a:gridCol w="3585713">
                  <a:extLst>
                    <a:ext uri="{9D8B030D-6E8A-4147-A177-3AD203B41FA5}">
                      <a16:colId xmlns:a16="http://schemas.microsoft.com/office/drawing/2014/main" val="2604757577"/>
                    </a:ext>
                  </a:extLst>
                </a:gridCol>
                <a:gridCol w="1195238">
                  <a:extLst>
                    <a:ext uri="{9D8B030D-6E8A-4147-A177-3AD203B41FA5}">
                      <a16:colId xmlns:a16="http://schemas.microsoft.com/office/drawing/2014/main" val="922015597"/>
                    </a:ext>
                  </a:extLst>
                </a:gridCol>
                <a:gridCol w="1195238">
                  <a:extLst>
                    <a:ext uri="{9D8B030D-6E8A-4147-A177-3AD203B41FA5}">
                      <a16:colId xmlns:a16="http://schemas.microsoft.com/office/drawing/2014/main" val="3897893184"/>
                    </a:ext>
                  </a:extLst>
                </a:gridCol>
                <a:gridCol w="1917878">
                  <a:extLst>
                    <a:ext uri="{9D8B030D-6E8A-4147-A177-3AD203B41FA5}">
                      <a16:colId xmlns:a16="http://schemas.microsoft.com/office/drawing/2014/main" val="2479742155"/>
                    </a:ext>
                  </a:extLst>
                </a:gridCol>
                <a:gridCol w="784107">
                  <a:extLst>
                    <a:ext uri="{9D8B030D-6E8A-4147-A177-3AD203B41FA5}">
                      <a16:colId xmlns:a16="http://schemas.microsoft.com/office/drawing/2014/main" val="2656663348"/>
                    </a:ext>
                  </a:extLst>
                </a:gridCol>
                <a:gridCol w="797522">
                  <a:extLst>
                    <a:ext uri="{9D8B030D-6E8A-4147-A177-3AD203B41FA5}">
                      <a16:colId xmlns:a16="http://schemas.microsoft.com/office/drawing/2014/main" val="485539065"/>
                    </a:ext>
                  </a:extLst>
                </a:gridCol>
                <a:gridCol w="1281442">
                  <a:extLst>
                    <a:ext uri="{9D8B030D-6E8A-4147-A177-3AD203B41FA5}">
                      <a16:colId xmlns:a16="http://schemas.microsoft.com/office/drawing/2014/main" val="714489747"/>
                    </a:ext>
                  </a:extLst>
                </a:gridCol>
              </a:tblGrid>
              <a:tr h="372989">
                <a:tc>
                  <a:txBody>
                    <a:bodyPr/>
                    <a:lstStyle/>
                    <a:p>
                      <a:endParaRPr lang="en-US" dirty="0"/>
                    </a:p>
                  </a:txBody>
                  <a:tcPr/>
                </a:tc>
                <a:tc gridSpan="3">
                  <a:txBody>
                    <a:bodyPr/>
                    <a:lstStyle/>
                    <a:p>
                      <a:r>
                        <a:rPr lang="en-US" dirty="0"/>
                        <a:t>Approach 1 - PCA</a:t>
                      </a:r>
                    </a:p>
                  </a:txBody>
                  <a:tcPr/>
                </a:tc>
                <a:tc hMerge="1">
                  <a:txBody>
                    <a:bodyPr/>
                    <a:lstStyle/>
                    <a:p>
                      <a:endParaRPr lang="en-US"/>
                    </a:p>
                  </a:txBody>
                  <a:tcPr/>
                </a:tc>
                <a:tc hMerge="1">
                  <a:txBody>
                    <a:bodyPr/>
                    <a:lstStyle/>
                    <a:p>
                      <a:endParaRPr lang="en-US"/>
                    </a:p>
                  </a:txBody>
                  <a:tcPr/>
                </a:tc>
                <a:tc gridSpan="3">
                  <a:txBody>
                    <a:bodyPr/>
                    <a:lstStyle/>
                    <a:p>
                      <a:r>
                        <a:rPr lang="en-US" dirty="0"/>
                        <a:t>Approach 2 – FS+PCA</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4426321"/>
                  </a:ext>
                </a:extLst>
              </a:tr>
              <a:tr h="372989">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3821740674"/>
                  </a:ext>
                </a:extLst>
              </a:tr>
              <a:tr h="372989">
                <a:tc>
                  <a:txBody>
                    <a:bodyPr/>
                    <a:lstStyle/>
                    <a:p>
                      <a:r>
                        <a:rPr lang="en-US" dirty="0"/>
                        <a:t>Linear Regression</a:t>
                      </a:r>
                    </a:p>
                  </a:txBody>
                  <a:tcPr/>
                </a:tc>
                <a:tc>
                  <a:txBody>
                    <a:bodyPr/>
                    <a:lstStyle/>
                    <a:p>
                      <a:r>
                        <a:rPr lang="en-US" dirty="0"/>
                        <a:t>0.10</a:t>
                      </a:r>
                    </a:p>
                  </a:txBody>
                  <a:tcPr/>
                </a:tc>
                <a:tc>
                  <a:txBody>
                    <a:bodyPr/>
                    <a:lstStyle/>
                    <a:p>
                      <a:r>
                        <a:rPr lang="en-US" dirty="0"/>
                        <a:t>0.08</a:t>
                      </a:r>
                    </a:p>
                  </a:txBody>
                  <a:tcPr/>
                </a:tc>
                <a:tc>
                  <a:txBody>
                    <a:bodyPr/>
                    <a:lstStyle/>
                    <a:p>
                      <a:r>
                        <a:rPr lang="en-US" dirty="0"/>
                        <a:t>0.56</a:t>
                      </a:r>
                    </a:p>
                  </a:txBody>
                  <a:tcPr/>
                </a:tc>
                <a:tc>
                  <a:txBody>
                    <a:bodyPr/>
                    <a:lstStyle/>
                    <a:p>
                      <a:r>
                        <a:rPr lang="en-US" dirty="0"/>
                        <a:t>0.11</a:t>
                      </a:r>
                    </a:p>
                  </a:txBody>
                  <a:tcPr/>
                </a:tc>
                <a:tc>
                  <a:txBody>
                    <a:bodyPr/>
                    <a:lstStyle/>
                    <a:p>
                      <a:r>
                        <a:rPr lang="en-US" dirty="0"/>
                        <a:t>0.08</a:t>
                      </a:r>
                    </a:p>
                  </a:txBody>
                  <a:tcPr/>
                </a:tc>
                <a:tc>
                  <a:txBody>
                    <a:bodyPr/>
                    <a:lstStyle/>
                    <a:p>
                      <a:r>
                        <a:rPr lang="en-US" dirty="0"/>
                        <a:t>0.48</a:t>
                      </a:r>
                    </a:p>
                  </a:txBody>
                  <a:tcPr/>
                </a:tc>
                <a:extLst>
                  <a:ext uri="{0D108BD9-81ED-4DB2-BD59-A6C34878D82A}">
                    <a16:rowId xmlns:a16="http://schemas.microsoft.com/office/drawing/2014/main" val="2100236731"/>
                  </a:ext>
                </a:extLst>
              </a:tr>
              <a:tr h="372989">
                <a:tc>
                  <a:txBody>
                    <a:bodyPr/>
                    <a:lstStyle/>
                    <a:p>
                      <a:r>
                        <a:rPr lang="en-US" dirty="0"/>
                        <a:t>Support Vector Regressor</a:t>
                      </a:r>
                    </a:p>
                  </a:txBody>
                  <a:tcPr/>
                </a:tc>
                <a:tc>
                  <a:txBody>
                    <a:bodyPr/>
                    <a:lstStyle/>
                    <a:p>
                      <a:r>
                        <a:rPr lang="en-US" dirty="0"/>
                        <a:t>0.09</a:t>
                      </a:r>
                    </a:p>
                  </a:txBody>
                  <a:tcPr/>
                </a:tc>
                <a:tc>
                  <a:txBody>
                    <a:bodyPr/>
                    <a:lstStyle/>
                    <a:p>
                      <a:r>
                        <a:rPr lang="en-US" dirty="0"/>
                        <a:t>0.07</a:t>
                      </a:r>
                    </a:p>
                  </a:txBody>
                  <a:tcPr/>
                </a:tc>
                <a:tc>
                  <a:txBody>
                    <a:bodyPr/>
                    <a:lstStyle/>
                    <a:p>
                      <a:r>
                        <a:rPr lang="en-US" dirty="0"/>
                        <a:t>0.65</a:t>
                      </a:r>
                    </a:p>
                  </a:txBody>
                  <a:tcPr/>
                </a:tc>
                <a:tc>
                  <a:txBody>
                    <a:bodyPr/>
                    <a:lstStyle/>
                    <a:p>
                      <a:r>
                        <a:rPr lang="en-US" dirty="0"/>
                        <a:t>0.10</a:t>
                      </a:r>
                    </a:p>
                  </a:txBody>
                  <a:tcPr/>
                </a:tc>
                <a:tc>
                  <a:txBody>
                    <a:bodyPr/>
                    <a:lstStyle/>
                    <a:p>
                      <a:r>
                        <a:rPr lang="en-US" dirty="0"/>
                        <a:t>0.09</a:t>
                      </a:r>
                    </a:p>
                  </a:txBody>
                  <a:tcPr/>
                </a:tc>
                <a:tc>
                  <a:txBody>
                    <a:bodyPr/>
                    <a:lstStyle/>
                    <a:p>
                      <a:r>
                        <a:rPr lang="en-US" dirty="0"/>
                        <a:t>0.61</a:t>
                      </a:r>
                    </a:p>
                  </a:txBody>
                  <a:tcPr/>
                </a:tc>
                <a:extLst>
                  <a:ext uri="{0D108BD9-81ED-4DB2-BD59-A6C34878D82A}">
                    <a16:rowId xmlns:a16="http://schemas.microsoft.com/office/drawing/2014/main" val="3509292651"/>
                  </a:ext>
                </a:extLst>
              </a:tr>
              <a:tr h="372989">
                <a:tc>
                  <a:txBody>
                    <a:bodyPr/>
                    <a:lstStyle/>
                    <a:p>
                      <a:r>
                        <a:rPr lang="en-US" dirty="0"/>
                        <a:t>Random Forest Regressor</a:t>
                      </a:r>
                    </a:p>
                  </a:txBody>
                  <a:tcPr/>
                </a:tc>
                <a:tc>
                  <a:txBody>
                    <a:bodyPr/>
                    <a:lstStyle/>
                    <a:p>
                      <a:r>
                        <a:rPr lang="en-US" dirty="0"/>
                        <a:t>0.09</a:t>
                      </a:r>
                    </a:p>
                  </a:txBody>
                  <a:tcPr/>
                </a:tc>
                <a:tc>
                  <a:txBody>
                    <a:bodyPr/>
                    <a:lstStyle/>
                    <a:p>
                      <a:r>
                        <a:rPr lang="en-US" dirty="0"/>
                        <a:t>0.06</a:t>
                      </a:r>
                    </a:p>
                  </a:txBody>
                  <a:tcPr/>
                </a:tc>
                <a:tc>
                  <a:txBody>
                    <a:bodyPr/>
                    <a:lstStyle/>
                    <a:p>
                      <a:r>
                        <a:rPr lang="en-US" dirty="0"/>
                        <a:t>0.66</a:t>
                      </a:r>
                    </a:p>
                  </a:txBody>
                  <a:tcPr/>
                </a:tc>
                <a:tc>
                  <a:txBody>
                    <a:bodyPr/>
                    <a:lstStyle/>
                    <a:p>
                      <a:r>
                        <a:rPr lang="en-US" dirty="0"/>
                        <a:t>0.10</a:t>
                      </a:r>
                    </a:p>
                  </a:txBody>
                  <a:tcPr/>
                </a:tc>
                <a:tc>
                  <a:txBody>
                    <a:bodyPr/>
                    <a:lstStyle/>
                    <a:p>
                      <a:r>
                        <a:rPr lang="en-US" dirty="0"/>
                        <a:t>0.06</a:t>
                      </a:r>
                    </a:p>
                  </a:txBody>
                  <a:tcPr/>
                </a:tc>
                <a:tc>
                  <a:txBody>
                    <a:bodyPr/>
                    <a:lstStyle/>
                    <a:p>
                      <a:r>
                        <a:rPr lang="en-US" dirty="0"/>
                        <a:t>0.64</a:t>
                      </a:r>
                    </a:p>
                  </a:txBody>
                  <a:tcPr/>
                </a:tc>
                <a:extLst>
                  <a:ext uri="{0D108BD9-81ED-4DB2-BD59-A6C34878D82A}">
                    <a16:rowId xmlns:a16="http://schemas.microsoft.com/office/drawing/2014/main" val="36766711"/>
                  </a:ext>
                </a:extLst>
              </a:tr>
              <a:tr h="372989">
                <a:tc>
                  <a:txBody>
                    <a:bodyPr/>
                    <a:lstStyle/>
                    <a:p>
                      <a:r>
                        <a:rPr lang="en-US" dirty="0"/>
                        <a:t>XGBoost Regressor</a:t>
                      </a:r>
                    </a:p>
                  </a:txBody>
                  <a:tcPr/>
                </a:tc>
                <a:tc>
                  <a:txBody>
                    <a:bodyPr/>
                    <a:lstStyle/>
                    <a:p>
                      <a:r>
                        <a:rPr lang="en-US" dirty="0"/>
                        <a:t>0.10</a:t>
                      </a:r>
                    </a:p>
                  </a:txBody>
                  <a:tcPr/>
                </a:tc>
                <a:tc>
                  <a:txBody>
                    <a:bodyPr/>
                    <a:lstStyle/>
                    <a:p>
                      <a:r>
                        <a:rPr lang="en-US" dirty="0"/>
                        <a:t>0.07</a:t>
                      </a:r>
                    </a:p>
                  </a:txBody>
                  <a:tcPr/>
                </a:tc>
                <a:tc>
                  <a:txBody>
                    <a:bodyPr/>
                    <a:lstStyle/>
                    <a:p>
                      <a:r>
                        <a:rPr lang="en-US" dirty="0"/>
                        <a:t>0.64</a:t>
                      </a:r>
                    </a:p>
                  </a:txBody>
                  <a:tcPr/>
                </a:tc>
                <a:tc>
                  <a:txBody>
                    <a:bodyPr/>
                    <a:lstStyle/>
                    <a:p>
                      <a:r>
                        <a:rPr lang="en-US" dirty="0"/>
                        <a:t>0.09</a:t>
                      </a:r>
                    </a:p>
                  </a:txBody>
                  <a:tcPr/>
                </a:tc>
                <a:tc>
                  <a:txBody>
                    <a:bodyPr/>
                    <a:lstStyle/>
                    <a:p>
                      <a:r>
                        <a:rPr lang="en-US" dirty="0"/>
                        <a:t>0.08</a:t>
                      </a:r>
                    </a:p>
                  </a:txBody>
                  <a:tcPr/>
                </a:tc>
                <a:tc>
                  <a:txBody>
                    <a:bodyPr/>
                    <a:lstStyle/>
                    <a:p>
                      <a:r>
                        <a:rPr lang="en-US" dirty="0"/>
                        <a:t>0.62</a:t>
                      </a:r>
                    </a:p>
                  </a:txBody>
                  <a:tcPr/>
                </a:tc>
                <a:extLst>
                  <a:ext uri="{0D108BD9-81ED-4DB2-BD59-A6C34878D82A}">
                    <a16:rowId xmlns:a16="http://schemas.microsoft.com/office/drawing/2014/main" val="4209164914"/>
                  </a:ext>
                </a:extLst>
              </a:tr>
            </a:tbl>
          </a:graphicData>
        </a:graphic>
      </p:graphicFrame>
      <mc:AlternateContent xmlns:mc="http://schemas.openxmlformats.org/markup-compatibility/2006" xmlns:p14="http://schemas.microsoft.com/office/powerpoint/2010/main">
        <mc:Choice Requires="p14">
          <p:contentPart p14:bwMode="auto" r:id="rId2">
            <p14:nvContentPartPr>
              <p14:cNvPr id="5" name="Ink 4">
                <a:extLst>
                  <a:ext uri="{FF2B5EF4-FFF2-40B4-BE49-F238E27FC236}">
                    <a16:creationId xmlns:a16="http://schemas.microsoft.com/office/drawing/2014/main" id="{310E6F97-8E4D-8935-723E-2068345D7199}"/>
                  </a:ext>
                </a:extLst>
              </p14:cNvPr>
              <p14:cNvContentPartPr/>
              <p14:nvPr/>
            </p14:nvContentPartPr>
            <p14:xfrm>
              <a:off x="1250837" y="68950"/>
              <a:ext cx="360" cy="360"/>
            </p14:xfrm>
          </p:contentPart>
        </mc:Choice>
        <mc:Fallback xmlns="">
          <p:pic>
            <p:nvPicPr>
              <p:cNvPr id="5" name="Ink 4">
                <a:extLst>
                  <a:ext uri="{FF2B5EF4-FFF2-40B4-BE49-F238E27FC236}">
                    <a16:creationId xmlns:a16="http://schemas.microsoft.com/office/drawing/2014/main" id="{310E6F97-8E4D-8935-723E-2068345D7199}"/>
                  </a:ext>
                </a:extLst>
              </p:cNvPr>
              <p:cNvPicPr/>
              <p:nvPr/>
            </p:nvPicPr>
            <p:blipFill>
              <a:blip r:embed="rId3"/>
              <a:stretch>
                <a:fillRect/>
              </a:stretch>
            </p:blipFill>
            <p:spPr>
              <a:xfrm>
                <a:off x="1246517" y="64630"/>
                <a:ext cx="9000" cy="9000"/>
              </a:xfrm>
              <a:prstGeom prst="rect">
                <a:avLst/>
              </a:prstGeom>
            </p:spPr>
          </p:pic>
        </mc:Fallback>
      </mc:AlternateContent>
      <p:graphicFrame>
        <p:nvGraphicFramePr>
          <p:cNvPr id="7" name="Table 6">
            <a:extLst>
              <a:ext uri="{FF2B5EF4-FFF2-40B4-BE49-F238E27FC236}">
                <a16:creationId xmlns:a16="http://schemas.microsoft.com/office/drawing/2014/main" id="{18DD7F5B-2DD1-8A00-2CD2-17E9756FAFFA}"/>
              </a:ext>
            </a:extLst>
          </p:cNvPr>
          <p:cNvGraphicFramePr>
            <a:graphicFrameLocks noGrp="1"/>
          </p:cNvGraphicFramePr>
          <p:nvPr>
            <p:extLst>
              <p:ext uri="{D42A27DB-BD31-4B8C-83A1-F6EECF244321}">
                <p14:modId xmlns:p14="http://schemas.microsoft.com/office/powerpoint/2010/main" val="4146907785"/>
              </p:ext>
            </p:extLst>
          </p:nvPr>
        </p:nvGraphicFramePr>
        <p:xfrm>
          <a:off x="1164564" y="4100850"/>
          <a:ext cx="10757138" cy="2194560"/>
        </p:xfrm>
        <a:graphic>
          <a:graphicData uri="http://schemas.openxmlformats.org/drawingml/2006/table">
            <a:tbl>
              <a:tblPr firstRow="1" bandRow="1">
                <a:tableStyleId>{5C22544A-7EE6-4342-B048-85BDC9FD1C3A}</a:tableStyleId>
              </a:tblPr>
              <a:tblGrid>
                <a:gridCol w="3585713">
                  <a:extLst>
                    <a:ext uri="{9D8B030D-6E8A-4147-A177-3AD203B41FA5}">
                      <a16:colId xmlns:a16="http://schemas.microsoft.com/office/drawing/2014/main" val="2541448174"/>
                    </a:ext>
                  </a:extLst>
                </a:gridCol>
                <a:gridCol w="1195238">
                  <a:extLst>
                    <a:ext uri="{9D8B030D-6E8A-4147-A177-3AD203B41FA5}">
                      <a16:colId xmlns:a16="http://schemas.microsoft.com/office/drawing/2014/main" val="2650556242"/>
                    </a:ext>
                  </a:extLst>
                </a:gridCol>
                <a:gridCol w="1195238">
                  <a:extLst>
                    <a:ext uri="{9D8B030D-6E8A-4147-A177-3AD203B41FA5}">
                      <a16:colId xmlns:a16="http://schemas.microsoft.com/office/drawing/2014/main" val="2826134259"/>
                    </a:ext>
                  </a:extLst>
                </a:gridCol>
                <a:gridCol w="1917878">
                  <a:extLst>
                    <a:ext uri="{9D8B030D-6E8A-4147-A177-3AD203B41FA5}">
                      <a16:colId xmlns:a16="http://schemas.microsoft.com/office/drawing/2014/main" val="4064024722"/>
                    </a:ext>
                  </a:extLst>
                </a:gridCol>
                <a:gridCol w="784107">
                  <a:extLst>
                    <a:ext uri="{9D8B030D-6E8A-4147-A177-3AD203B41FA5}">
                      <a16:colId xmlns:a16="http://schemas.microsoft.com/office/drawing/2014/main" val="911495896"/>
                    </a:ext>
                  </a:extLst>
                </a:gridCol>
                <a:gridCol w="797522">
                  <a:extLst>
                    <a:ext uri="{9D8B030D-6E8A-4147-A177-3AD203B41FA5}">
                      <a16:colId xmlns:a16="http://schemas.microsoft.com/office/drawing/2014/main" val="506064423"/>
                    </a:ext>
                  </a:extLst>
                </a:gridCol>
                <a:gridCol w="1281442">
                  <a:extLst>
                    <a:ext uri="{9D8B030D-6E8A-4147-A177-3AD203B41FA5}">
                      <a16:colId xmlns:a16="http://schemas.microsoft.com/office/drawing/2014/main" val="340051834"/>
                    </a:ext>
                  </a:extLst>
                </a:gridCol>
              </a:tblGrid>
              <a:tr h="358884">
                <a:tc>
                  <a:txBody>
                    <a:bodyPr/>
                    <a:lstStyle/>
                    <a:p>
                      <a:endParaRPr lang="en-US" dirty="0"/>
                    </a:p>
                  </a:txBody>
                  <a:tcPr/>
                </a:tc>
                <a:tc gridSpan="3">
                  <a:txBody>
                    <a:bodyPr/>
                    <a:lstStyle/>
                    <a:p>
                      <a:r>
                        <a:rPr lang="en-US" dirty="0"/>
                        <a:t>Approach 1 - PCA</a:t>
                      </a:r>
                    </a:p>
                  </a:txBody>
                  <a:tcPr/>
                </a:tc>
                <a:tc hMerge="1">
                  <a:txBody>
                    <a:bodyPr/>
                    <a:lstStyle/>
                    <a:p>
                      <a:endParaRPr lang="en-US"/>
                    </a:p>
                  </a:txBody>
                  <a:tcPr/>
                </a:tc>
                <a:tc hMerge="1">
                  <a:txBody>
                    <a:bodyPr/>
                    <a:lstStyle/>
                    <a:p>
                      <a:endParaRPr lang="en-US"/>
                    </a:p>
                  </a:txBody>
                  <a:tcPr/>
                </a:tc>
                <a:tc gridSpan="3">
                  <a:txBody>
                    <a:bodyPr/>
                    <a:lstStyle/>
                    <a:p>
                      <a:r>
                        <a:rPr lang="en-US" dirty="0"/>
                        <a:t>Approach 2 – FS+PCA</a:t>
                      </a:r>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406593426"/>
                  </a:ext>
                </a:extLst>
              </a:tr>
              <a:tr h="358884">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855004954"/>
                  </a:ext>
                </a:extLst>
              </a:tr>
              <a:tr h="358884">
                <a:tc>
                  <a:txBody>
                    <a:bodyPr/>
                    <a:lstStyle/>
                    <a:p>
                      <a:r>
                        <a:rPr lang="en-US" dirty="0"/>
                        <a:t>Linear Regression</a:t>
                      </a:r>
                    </a:p>
                  </a:txBody>
                  <a:tcPr/>
                </a:tc>
                <a:tc>
                  <a:txBody>
                    <a:bodyPr/>
                    <a:lstStyle/>
                    <a:p>
                      <a:r>
                        <a:rPr lang="en-US" dirty="0"/>
                        <a:t>0.10</a:t>
                      </a:r>
                    </a:p>
                  </a:txBody>
                  <a:tcPr/>
                </a:tc>
                <a:tc>
                  <a:txBody>
                    <a:bodyPr/>
                    <a:lstStyle/>
                    <a:p>
                      <a:r>
                        <a:rPr lang="en-US" dirty="0"/>
                        <a:t>0.08</a:t>
                      </a:r>
                    </a:p>
                  </a:txBody>
                  <a:tcPr/>
                </a:tc>
                <a:tc>
                  <a:txBody>
                    <a:bodyPr/>
                    <a:lstStyle/>
                    <a:p>
                      <a:r>
                        <a:rPr lang="en-US" dirty="0"/>
                        <a:t>0.56</a:t>
                      </a:r>
                    </a:p>
                  </a:txBody>
                  <a:tcPr/>
                </a:tc>
                <a:tc>
                  <a:txBody>
                    <a:bodyPr/>
                    <a:lstStyle/>
                    <a:p>
                      <a:r>
                        <a:rPr lang="en-US" dirty="0"/>
                        <a:t>0.11</a:t>
                      </a:r>
                    </a:p>
                  </a:txBody>
                  <a:tcPr/>
                </a:tc>
                <a:tc>
                  <a:txBody>
                    <a:bodyPr/>
                    <a:lstStyle/>
                    <a:p>
                      <a:r>
                        <a:rPr lang="en-US" dirty="0"/>
                        <a:t>0.08</a:t>
                      </a:r>
                    </a:p>
                  </a:txBody>
                  <a:tcPr/>
                </a:tc>
                <a:tc>
                  <a:txBody>
                    <a:bodyPr/>
                    <a:lstStyle/>
                    <a:p>
                      <a:r>
                        <a:rPr lang="en-US" dirty="0"/>
                        <a:t>0.48</a:t>
                      </a:r>
                    </a:p>
                  </a:txBody>
                  <a:tcPr/>
                </a:tc>
                <a:extLst>
                  <a:ext uri="{0D108BD9-81ED-4DB2-BD59-A6C34878D82A}">
                    <a16:rowId xmlns:a16="http://schemas.microsoft.com/office/drawing/2014/main" val="3826101909"/>
                  </a:ext>
                </a:extLst>
              </a:tr>
              <a:tr h="358884">
                <a:tc>
                  <a:txBody>
                    <a:bodyPr/>
                    <a:lstStyle/>
                    <a:p>
                      <a:r>
                        <a:rPr lang="en-US" dirty="0"/>
                        <a:t>Support Vector Regressor</a:t>
                      </a:r>
                    </a:p>
                  </a:txBody>
                  <a:tcPr/>
                </a:tc>
                <a:tc>
                  <a:txBody>
                    <a:bodyPr/>
                    <a:lstStyle/>
                    <a:p>
                      <a:r>
                        <a:rPr lang="en-US" dirty="0"/>
                        <a:t>0.08</a:t>
                      </a:r>
                    </a:p>
                  </a:txBody>
                  <a:tcPr/>
                </a:tc>
                <a:tc>
                  <a:txBody>
                    <a:bodyPr/>
                    <a:lstStyle/>
                    <a:p>
                      <a:r>
                        <a:rPr lang="en-US" dirty="0"/>
                        <a:t>0.06</a:t>
                      </a:r>
                    </a:p>
                  </a:txBody>
                  <a:tcPr/>
                </a:tc>
                <a:tc>
                  <a:txBody>
                    <a:bodyPr/>
                    <a:lstStyle/>
                    <a:p>
                      <a:r>
                        <a:rPr lang="en-US" dirty="0"/>
                        <a:t>0.67</a:t>
                      </a:r>
                    </a:p>
                  </a:txBody>
                  <a:tcPr/>
                </a:tc>
                <a:tc>
                  <a:txBody>
                    <a:bodyPr/>
                    <a:lstStyle/>
                    <a:p>
                      <a:r>
                        <a:rPr lang="en-US" dirty="0"/>
                        <a:t>0.08</a:t>
                      </a:r>
                    </a:p>
                  </a:txBody>
                  <a:tcPr/>
                </a:tc>
                <a:tc>
                  <a:txBody>
                    <a:bodyPr/>
                    <a:lstStyle/>
                    <a:p>
                      <a:r>
                        <a:rPr lang="en-US" dirty="0"/>
                        <a:t>0.o9</a:t>
                      </a:r>
                    </a:p>
                  </a:txBody>
                  <a:tcPr/>
                </a:tc>
                <a:tc>
                  <a:txBody>
                    <a:bodyPr/>
                    <a:lstStyle/>
                    <a:p>
                      <a:r>
                        <a:rPr lang="en-US" dirty="0"/>
                        <a:t>0.63</a:t>
                      </a:r>
                    </a:p>
                  </a:txBody>
                  <a:tcPr/>
                </a:tc>
                <a:extLst>
                  <a:ext uri="{0D108BD9-81ED-4DB2-BD59-A6C34878D82A}">
                    <a16:rowId xmlns:a16="http://schemas.microsoft.com/office/drawing/2014/main" val="2662287539"/>
                  </a:ext>
                </a:extLst>
              </a:tr>
              <a:tr h="358884">
                <a:tc>
                  <a:txBody>
                    <a:bodyPr/>
                    <a:lstStyle/>
                    <a:p>
                      <a:r>
                        <a:rPr lang="en-US" dirty="0"/>
                        <a:t>Random Forest Regressor</a:t>
                      </a:r>
                    </a:p>
                  </a:txBody>
                  <a:tcPr/>
                </a:tc>
                <a:tc>
                  <a:txBody>
                    <a:bodyPr/>
                    <a:lstStyle/>
                    <a:p>
                      <a:r>
                        <a:rPr lang="en-US" dirty="0"/>
                        <a:t>0.06</a:t>
                      </a:r>
                    </a:p>
                  </a:txBody>
                  <a:tcPr/>
                </a:tc>
                <a:tc>
                  <a:txBody>
                    <a:bodyPr/>
                    <a:lstStyle/>
                    <a:p>
                      <a:r>
                        <a:rPr lang="en-US" dirty="0"/>
                        <a:t>0.04</a:t>
                      </a:r>
                    </a:p>
                  </a:txBody>
                  <a:tcPr/>
                </a:tc>
                <a:tc>
                  <a:txBody>
                    <a:bodyPr/>
                    <a:lstStyle/>
                    <a:p>
                      <a:r>
                        <a:rPr lang="en-US" dirty="0"/>
                        <a:t>0.72</a:t>
                      </a:r>
                    </a:p>
                  </a:txBody>
                  <a:tcPr/>
                </a:tc>
                <a:tc>
                  <a:txBody>
                    <a:bodyPr/>
                    <a:lstStyle/>
                    <a:p>
                      <a:r>
                        <a:rPr lang="en-US" dirty="0"/>
                        <a:t>0.07</a:t>
                      </a:r>
                    </a:p>
                  </a:txBody>
                  <a:tcPr/>
                </a:tc>
                <a:tc>
                  <a:txBody>
                    <a:bodyPr/>
                    <a:lstStyle/>
                    <a:p>
                      <a:r>
                        <a:rPr lang="en-US" dirty="0"/>
                        <a:t>0.05</a:t>
                      </a:r>
                    </a:p>
                  </a:txBody>
                  <a:tcPr/>
                </a:tc>
                <a:tc>
                  <a:txBody>
                    <a:bodyPr/>
                    <a:lstStyle/>
                    <a:p>
                      <a:r>
                        <a:rPr lang="en-US" dirty="0"/>
                        <a:t>0.70</a:t>
                      </a:r>
                    </a:p>
                  </a:txBody>
                  <a:tcPr/>
                </a:tc>
                <a:extLst>
                  <a:ext uri="{0D108BD9-81ED-4DB2-BD59-A6C34878D82A}">
                    <a16:rowId xmlns:a16="http://schemas.microsoft.com/office/drawing/2014/main" val="801756769"/>
                  </a:ext>
                </a:extLst>
              </a:tr>
              <a:tr h="358884">
                <a:tc>
                  <a:txBody>
                    <a:bodyPr/>
                    <a:lstStyle/>
                    <a:p>
                      <a:r>
                        <a:rPr lang="en-US" dirty="0"/>
                        <a:t>XGBoost Regressor</a:t>
                      </a:r>
                    </a:p>
                  </a:txBody>
                  <a:tcPr/>
                </a:tc>
                <a:tc>
                  <a:txBody>
                    <a:bodyPr/>
                    <a:lstStyle/>
                    <a:p>
                      <a:r>
                        <a:rPr lang="en-US" dirty="0"/>
                        <a:t>0.04</a:t>
                      </a:r>
                    </a:p>
                  </a:txBody>
                  <a:tcPr/>
                </a:tc>
                <a:tc>
                  <a:txBody>
                    <a:bodyPr/>
                    <a:lstStyle/>
                    <a:p>
                      <a:r>
                        <a:rPr lang="en-US" dirty="0"/>
                        <a:t>0.03</a:t>
                      </a:r>
                    </a:p>
                  </a:txBody>
                  <a:tcPr/>
                </a:tc>
                <a:tc>
                  <a:txBody>
                    <a:bodyPr/>
                    <a:lstStyle/>
                    <a:p>
                      <a:r>
                        <a:rPr lang="en-US" dirty="0"/>
                        <a:t>0.69</a:t>
                      </a:r>
                    </a:p>
                  </a:txBody>
                  <a:tcPr/>
                </a:tc>
                <a:tc>
                  <a:txBody>
                    <a:bodyPr/>
                    <a:lstStyle/>
                    <a:p>
                      <a:r>
                        <a:rPr lang="en-US" dirty="0"/>
                        <a:t>0.08</a:t>
                      </a:r>
                    </a:p>
                  </a:txBody>
                  <a:tcPr/>
                </a:tc>
                <a:tc>
                  <a:txBody>
                    <a:bodyPr/>
                    <a:lstStyle/>
                    <a:p>
                      <a:r>
                        <a:rPr lang="en-US" dirty="0"/>
                        <a:t>0.04</a:t>
                      </a:r>
                    </a:p>
                  </a:txBody>
                  <a:tcPr/>
                </a:tc>
                <a:tc>
                  <a:txBody>
                    <a:bodyPr/>
                    <a:lstStyle/>
                    <a:p>
                      <a:r>
                        <a:rPr lang="en-US" dirty="0"/>
                        <a:t>0.67</a:t>
                      </a:r>
                    </a:p>
                  </a:txBody>
                  <a:tcPr/>
                </a:tc>
                <a:extLst>
                  <a:ext uri="{0D108BD9-81ED-4DB2-BD59-A6C34878D82A}">
                    <a16:rowId xmlns:a16="http://schemas.microsoft.com/office/drawing/2014/main" val="3832022557"/>
                  </a:ext>
                </a:extLst>
              </a:tr>
            </a:tbl>
          </a:graphicData>
        </a:graphic>
      </p:graphicFrame>
      <p:sp>
        <p:nvSpPr>
          <p:cNvPr id="8" name="Content Placeholder 1">
            <a:extLst>
              <a:ext uri="{FF2B5EF4-FFF2-40B4-BE49-F238E27FC236}">
                <a16:creationId xmlns:a16="http://schemas.microsoft.com/office/drawing/2014/main" id="{36C822A8-D2C5-0E7E-9E59-162E0305D301}"/>
              </a:ext>
            </a:extLst>
          </p:cNvPr>
          <p:cNvSpPr txBox="1">
            <a:spLocks/>
          </p:cNvSpPr>
          <p:nvPr/>
        </p:nvSpPr>
        <p:spPr>
          <a:xfrm>
            <a:off x="1084945" y="3811522"/>
            <a:ext cx="10195560" cy="518363"/>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buFont typeface="Wingdings 2" pitchFamily="18" charset="2"/>
              <a:buNone/>
            </a:pPr>
            <a:r>
              <a:rPr lang="en-US" b="1" dirty="0"/>
              <a:t>Results for the target variable LSWI with hyperparameter tuning:</a:t>
            </a:r>
          </a:p>
          <a:p>
            <a:pPr marL="0" indent="0">
              <a:buFont typeface="Wingdings 2" pitchFamily="18" charset="2"/>
              <a:buNone/>
            </a:pPr>
            <a:endParaRPr lang="en-US" b="1" dirty="0"/>
          </a:p>
        </p:txBody>
      </p:sp>
    </p:spTree>
    <p:extLst>
      <p:ext uri="{BB962C8B-B14F-4D97-AF65-F5344CB8AC3E}">
        <p14:creationId xmlns:p14="http://schemas.microsoft.com/office/powerpoint/2010/main" val="12402113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7CC9462-3280-E83E-5B5F-42147E3DA053}"/>
              </a:ext>
            </a:extLst>
          </p:cNvPr>
          <p:cNvSpPr>
            <a:spLocks noGrp="1"/>
          </p:cNvSpPr>
          <p:nvPr>
            <p:ph idx="1"/>
          </p:nvPr>
        </p:nvSpPr>
        <p:spPr>
          <a:xfrm>
            <a:off x="521000" y="1163789"/>
            <a:ext cx="10745128" cy="578748"/>
          </a:xfrm>
        </p:spPr>
        <p:txBody>
          <a:bodyPr>
            <a:normAutofit/>
          </a:bodyPr>
          <a:lstStyle/>
          <a:p>
            <a:pPr marL="0" indent="0" defTabSz="457200">
              <a:buNone/>
            </a:pPr>
            <a:r>
              <a:rPr lang="en-US" b="1" dirty="0">
                <a:solidFill>
                  <a:schemeClr val="tx1"/>
                </a:solidFill>
                <a:latin typeface="Calibri" panose="020F0502020204030204" pitchFamily="34" charset="0"/>
                <a:cs typeface="Calibri" panose="020F0502020204030204" pitchFamily="34" charset="0"/>
              </a:rPr>
              <a:t>Results for the Target variable EVI:</a:t>
            </a:r>
          </a:p>
        </p:txBody>
      </p:sp>
      <p:sp>
        <p:nvSpPr>
          <p:cNvPr id="3" name="Text Placeholder 2">
            <a:extLst>
              <a:ext uri="{FF2B5EF4-FFF2-40B4-BE49-F238E27FC236}">
                <a16:creationId xmlns:a16="http://schemas.microsoft.com/office/drawing/2014/main" id="{6C5BFE27-BE4B-870A-76AA-BAB9D7986276}"/>
              </a:ext>
            </a:extLst>
          </p:cNvPr>
          <p:cNvSpPr>
            <a:spLocks noGrp="1"/>
          </p:cNvSpPr>
          <p:nvPr>
            <p:ph type="body" sz="quarter" idx="10"/>
          </p:nvPr>
        </p:nvSpPr>
        <p:spPr/>
        <p:txBody>
          <a:bodyPr/>
          <a:lstStyle/>
          <a:p>
            <a:r>
              <a:rPr lang="en-US" dirty="0"/>
              <a:t>Study 1 - Model Evaluation and Results</a:t>
            </a:r>
          </a:p>
        </p:txBody>
      </p:sp>
      <p:graphicFrame>
        <p:nvGraphicFramePr>
          <p:cNvPr id="4" name="Table 3">
            <a:extLst>
              <a:ext uri="{FF2B5EF4-FFF2-40B4-BE49-F238E27FC236}">
                <a16:creationId xmlns:a16="http://schemas.microsoft.com/office/drawing/2014/main" id="{63ED8CE6-5933-1503-D8BD-89659AACF10F}"/>
              </a:ext>
            </a:extLst>
          </p:cNvPr>
          <p:cNvGraphicFramePr>
            <a:graphicFrameLocks noGrp="1"/>
          </p:cNvGraphicFramePr>
          <p:nvPr>
            <p:extLst>
              <p:ext uri="{D42A27DB-BD31-4B8C-83A1-F6EECF244321}">
                <p14:modId xmlns:p14="http://schemas.microsoft.com/office/powerpoint/2010/main" val="1804112083"/>
              </p:ext>
            </p:extLst>
          </p:nvPr>
        </p:nvGraphicFramePr>
        <p:xfrm>
          <a:off x="598638" y="1884105"/>
          <a:ext cx="8127999" cy="1854200"/>
        </p:xfrm>
        <a:graphic>
          <a:graphicData uri="http://schemas.openxmlformats.org/drawingml/2006/table">
            <a:tbl>
              <a:tblPr firstRow="1" bandRow="1">
                <a:tableStyleId>{5C22544A-7EE6-4342-B048-85BDC9FD1C3A}</a:tableStyleId>
              </a:tblPr>
              <a:tblGrid>
                <a:gridCol w="2731158">
                  <a:extLst>
                    <a:ext uri="{9D8B030D-6E8A-4147-A177-3AD203B41FA5}">
                      <a16:colId xmlns:a16="http://schemas.microsoft.com/office/drawing/2014/main" val="923979515"/>
                    </a:ext>
                  </a:extLst>
                </a:gridCol>
                <a:gridCol w="1332841">
                  <a:extLst>
                    <a:ext uri="{9D8B030D-6E8A-4147-A177-3AD203B41FA5}">
                      <a16:colId xmlns:a16="http://schemas.microsoft.com/office/drawing/2014/main" val="1154966116"/>
                    </a:ext>
                  </a:extLst>
                </a:gridCol>
                <a:gridCol w="2032000">
                  <a:extLst>
                    <a:ext uri="{9D8B030D-6E8A-4147-A177-3AD203B41FA5}">
                      <a16:colId xmlns:a16="http://schemas.microsoft.com/office/drawing/2014/main" val="2869006125"/>
                    </a:ext>
                  </a:extLst>
                </a:gridCol>
                <a:gridCol w="2032000">
                  <a:extLst>
                    <a:ext uri="{9D8B030D-6E8A-4147-A177-3AD203B41FA5}">
                      <a16:colId xmlns:a16="http://schemas.microsoft.com/office/drawing/2014/main" val="3923486885"/>
                    </a:ext>
                  </a:extLst>
                </a:gridCol>
              </a:tblGrid>
              <a:tr h="370840">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82373977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Linear Regression</a:t>
                      </a:r>
                    </a:p>
                  </a:txBody>
                  <a:tcPr/>
                </a:tc>
                <a:tc>
                  <a:txBody>
                    <a:bodyPr/>
                    <a:lstStyle/>
                    <a:p>
                      <a:r>
                        <a:rPr lang="en-US" dirty="0"/>
                        <a:t>0.08</a:t>
                      </a:r>
                    </a:p>
                  </a:txBody>
                  <a:tcPr/>
                </a:tc>
                <a:tc>
                  <a:txBody>
                    <a:bodyPr/>
                    <a:lstStyle/>
                    <a:p>
                      <a:r>
                        <a:rPr lang="en-US" dirty="0"/>
                        <a:t>0.06</a:t>
                      </a:r>
                    </a:p>
                  </a:txBody>
                  <a:tcPr/>
                </a:tc>
                <a:tc>
                  <a:txBody>
                    <a:bodyPr/>
                    <a:lstStyle/>
                    <a:p>
                      <a:r>
                        <a:rPr lang="en-US" dirty="0"/>
                        <a:t>0.64</a:t>
                      </a:r>
                    </a:p>
                  </a:txBody>
                  <a:tcPr/>
                </a:tc>
                <a:extLst>
                  <a:ext uri="{0D108BD9-81ED-4DB2-BD59-A6C34878D82A}">
                    <a16:rowId xmlns:a16="http://schemas.microsoft.com/office/drawing/2014/main" val="3384508989"/>
                  </a:ext>
                </a:extLst>
              </a:tr>
              <a:tr h="370840">
                <a:tc>
                  <a:txBody>
                    <a:bodyPr/>
                    <a:lstStyle/>
                    <a:p>
                      <a:r>
                        <a:rPr lang="en-US" dirty="0"/>
                        <a:t>Support Vector Regressor</a:t>
                      </a:r>
                    </a:p>
                  </a:txBody>
                  <a:tcPr/>
                </a:tc>
                <a:tc>
                  <a:txBody>
                    <a:bodyPr/>
                    <a:lstStyle/>
                    <a:p>
                      <a:r>
                        <a:rPr lang="en-US" dirty="0"/>
                        <a:t>0.07</a:t>
                      </a:r>
                    </a:p>
                  </a:txBody>
                  <a:tcPr/>
                </a:tc>
                <a:tc>
                  <a:txBody>
                    <a:bodyPr/>
                    <a:lstStyle/>
                    <a:p>
                      <a:r>
                        <a:rPr lang="en-US" dirty="0"/>
                        <a:t>0.05</a:t>
                      </a:r>
                    </a:p>
                  </a:txBody>
                  <a:tcPr/>
                </a:tc>
                <a:tc>
                  <a:txBody>
                    <a:bodyPr/>
                    <a:lstStyle/>
                    <a:p>
                      <a:r>
                        <a:rPr lang="en-US" dirty="0"/>
                        <a:t>0.75</a:t>
                      </a:r>
                    </a:p>
                  </a:txBody>
                  <a:tcPr/>
                </a:tc>
                <a:extLst>
                  <a:ext uri="{0D108BD9-81ED-4DB2-BD59-A6C34878D82A}">
                    <a16:rowId xmlns:a16="http://schemas.microsoft.com/office/drawing/2014/main" val="790119884"/>
                  </a:ext>
                </a:extLst>
              </a:tr>
              <a:tr h="370840">
                <a:tc>
                  <a:txBody>
                    <a:bodyPr/>
                    <a:lstStyle/>
                    <a:p>
                      <a:r>
                        <a:rPr lang="en-US" dirty="0"/>
                        <a:t>Random Forest Regressor</a:t>
                      </a:r>
                    </a:p>
                  </a:txBody>
                  <a:tcPr/>
                </a:tc>
                <a:tc>
                  <a:txBody>
                    <a:bodyPr/>
                    <a:lstStyle/>
                    <a:p>
                      <a:r>
                        <a:rPr lang="en-US" dirty="0"/>
                        <a:t>0.09</a:t>
                      </a:r>
                    </a:p>
                  </a:txBody>
                  <a:tcPr/>
                </a:tc>
                <a:tc>
                  <a:txBody>
                    <a:bodyPr/>
                    <a:lstStyle/>
                    <a:p>
                      <a:r>
                        <a:rPr lang="en-US" dirty="0"/>
                        <a:t>0.07</a:t>
                      </a:r>
                    </a:p>
                  </a:txBody>
                  <a:tcPr/>
                </a:tc>
                <a:tc>
                  <a:txBody>
                    <a:bodyPr/>
                    <a:lstStyle/>
                    <a:p>
                      <a:r>
                        <a:rPr lang="en-US" dirty="0"/>
                        <a:t>0.72</a:t>
                      </a:r>
                    </a:p>
                  </a:txBody>
                  <a:tcPr/>
                </a:tc>
                <a:extLst>
                  <a:ext uri="{0D108BD9-81ED-4DB2-BD59-A6C34878D82A}">
                    <a16:rowId xmlns:a16="http://schemas.microsoft.com/office/drawing/2014/main" val="1988765768"/>
                  </a:ext>
                </a:extLst>
              </a:tr>
              <a:tr h="370840">
                <a:tc>
                  <a:txBody>
                    <a:bodyPr/>
                    <a:lstStyle/>
                    <a:p>
                      <a:r>
                        <a:rPr lang="en-US" dirty="0"/>
                        <a:t>XGBoost Regressor</a:t>
                      </a:r>
                    </a:p>
                  </a:txBody>
                  <a:tcPr/>
                </a:tc>
                <a:tc>
                  <a:txBody>
                    <a:bodyPr/>
                    <a:lstStyle/>
                    <a:p>
                      <a:r>
                        <a:rPr lang="en-US" dirty="0"/>
                        <a:t>0.06</a:t>
                      </a:r>
                    </a:p>
                  </a:txBody>
                  <a:tcPr/>
                </a:tc>
                <a:tc>
                  <a:txBody>
                    <a:bodyPr/>
                    <a:lstStyle/>
                    <a:p>
                      <a:r>
                        <a:rPr lang="en-US" dirty="0"/>
                        <a:t>0.05</a:t>
                      </a:r>
                    </a:p>
                  </a:txBody>
                  <a:tcPr/>
                </a:tc>
                <a:tc>
                  <a:txBody>
                    <a:bodyPr/>
                    <a:lstStyle/>
                    <a:p>
                      <a:r>
                        <a:rPr lang="en-US" dirty="0"/>
                        <a:t>0.78</a:t>
                      </a:r>
                    </a:p>
                  </a:txBody>
                  <a:tcPr/>
                </a:tc>
                <a:extLst>
                  <a:ext uri="{0D108BD9-81ED-4DB2-BD59-A6C34878D82A}">
                    <a16:rowId xmlns:a16="http://schemas.microsoft.com/office/drawing/2014/main" val="2642997433"/>
                  </a:ext>
                </a:extLst>
              </a:tr>
            </a:tbl>
          </a:graphicData>
        </a:graphic>
      </p:graphicFrame>
      <p:sp>
        <p:nvSpPr>
          <p:cNvPr id="6" name="TextBox 5">
            <a:extLst>
              <a:ext uri="{FF2B5EF4-FFF2-40B4-BE49-F238E27FC236}">
                <a16:creationId xmlns:a16="http://schemas.microsoft.com/office/drawing/2014/main" id="{61871795-43BC-6C1A-4B57-B73031B31478}"/>
              </a:ext>
            </a:extLst>
          </p:cNvPr>
          <p:cNvSpPr txBox="1"/>
          <p:nvPr/>
        </p:nvSpPr>
        <p:spPr>
          <a:xfrm>
            <a:off x="521000" y="3754395"/>
            <a:ext cx="6176512" cy="400110"/>
          </a:xfrm>
          <a:prstGeom prst="rect">
            <a:avLst/>
          </a:prstGeom>
          <a:noFill/>
        </p:spPr>
        <p:txBody>
          <a:bodyPr wrap="square">
            <a:spAutoFit/>
          </a:bodyPr>
          <a:lstStyle/>
          <a:p>
            <a:pPr marL="0" indent="0">
              <a:buNone/>
            </a:pPr>
            <a:r>
              <a:rPr lang="en-US" sz="2000" b="1" dirty="0">
                <a:latin typeface="Calibri" panose="020F0502020204030204" pitchFamily="34" charset="0"/>
                <a:cs typeface="Calibri" panose="020F0502020204030204" pitchFamily="34" charset="0"/>
              </a:rPr>
              <a:t>Results for the Target variable LSWI :</a:t>
            </a:r>
          </a:p>
        </p:txBody>
      </p:sp>
      <p:graphicFrame>
        <p:nvGraphicFramePr>
          <p:cNvPr id="7" name="Table 6">
            <a:extLst>
              <a:ext uri="{FF2B5EF4-FFF2-40B4-BE49-F238E27FC236}">
                <a16:creationId xmlns:a16="http://schemas.microsoft.com/office/drawing/2014/main" id="{D7C29A56-D51A-981E-F873-EDC22C676EC7}"/>
              </a:ext>
            </a:extLst>
          </p:cNvPr>
          <p:cNvGraphicFramePr>
            <a:graphicFrameLocks noGrp="1"/>
          </p:cNvGraphicFramePr>
          <p:nvPr>
            <p:extLst>
              <p:ext uri="{D42A27DB-BD31-4B8C-83A1-F6EECF244321}">
                <p14:modId xmlns:p14="http://schemas.microsoft.com/office/powerpoint/2010/main" val="3197206479"/>
              </p:ext>
            </p:extLst>
          </p:nvPr>
        </p:nvGraphicFramePr>
        <p:xfrm>
          <a:off x="598638" y="4175485"/>
          <a:ext cx="8128000" cy="1854200"/>
        </p:xfrm>
        <a:graphic>
          <a:graphicData uri="http://schemas.openxmlformats.org/drawingml/2006/table">
            <a:tbl>
              <a:tblPr firstRow="1" bandRow="1">
                <a:tableStyleId>{5C22544A-7EE6-4342-B048-85BDC9FD1C3A}</a:tableStyleId>
              </a:tblPr>
              <a:tblGrid>
                <a:gridCol w="2731158">
                  <a:extLst>
                    <a:ext uri="{9D8B030D-6E8A-4147-A177-3AD203B41FA5}">
                      <a16:colId xmlns:a16="http://schemas.microsoft.com/office/drawing/2014/main" val="715189601"/>
                    </a:ext>
                  </a:extLst>
                </a:gridCol>
                <a:gridCol w="1332842">
                  <a:extLst>
                    <a:ext uri="{9D8B030D-6E8A-4147-A177-3AD203B41FA5}">
                      <a16:colId xmlns:a16="http://schemas.microsoft.com/office/drawing/2014/main" val="545977617"/>
                    </a:ext>
                  </a:extLst>
                </a:gridCol>
                <a:gridCol w="2032000">
                  <a:extLst>
                    <a:ext uri="{9D8B030D-6E8A-4147-A177-3AD203B41FA5}">
                      <a16:colId xmlns:a16="http://schemas.microsoft.com/office/drawing/2014/main" val="628118297"/>
                    </a:ext>
                  </a:extLst>
                </a:gridCol>
                <a:gridCol w="2032000">
                  <a:extLst>
                    <a:ext uri="{9D8B030D-6E8A-4147-A177-3AD203B41FA5}">
                      <a16:colId xmlns:a16="http://schemas.microsoft.com/office/drawing/2014/main" val="2373984748"/>
                    </a:ext>
                  </a:extLst>
                </a:gridCol>
              </a:tblGrid>
              <a:tr h="370840">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34153877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Linear Regression</a:t>
                      </a:r>
                    </a:p>
                  </a:txBody>
                  <a:tcPr/>
                </a:tc>
                <a:tc>
                  <a:txBody>
                    <a:bodyPr/>
                    <a:lstStyle/>
                    <a:p>
                      <a:r>
                        <a:rPr lang="en-US" dirty="0"/>
                        <a:t>0.11</a:t>
                      </a:r>
                    </a:p>
                  </a:txBody>
                  <a:tcPr/>
                </a:tc>
                <a:tc>
                  <a:txBody>
                    <a:bodyPr/>
                    <a:lstStyle/>
                    <a:p>
                      <a:r>
                        <a:rPr lang="en-US" dirty="0"/>
                        <a:t>0.08</a:t>
                      </a:r>
                    </a:p>
                  </a:txBody>
                  <a:tcPr/>
                </a:tc>
                <a:tc>
                  <a:txBody>
                    <a:bodyPr/>
                    <a:lstStyle/>
                    <a:p>
                      <a:r>
                        <a:rPr lang="en-US" dirty="0"/>
                        <a:t>0.54</a:t>
                      </a:r>
                    </a:p>
                  </a:txBody>
                  <a:tcPr/>
                </a:tc>
                <a:extLst>
                  <a:ext uri="{0D108BD9-81ED-4DB2-BD59-A6C34878D82A}">
                    <a16:rowId xmlns:a16="http://schemas.microsoft.com/office/drawing/2014/main" val="3853380088"/>
                  </a:ext>
                </a:extLst>
              </a:tr>
              <a:tr h="370840">
                <a:tc>
                  <a:txBody>
                    <a:bodyPr/>
                    <a:lstStyle/>
                    <a:p>
                      <a:r>
                        <a:rPr lang="en-US" dirty="0"/>
                        <a:t>Support Vector Regressor</a:t>
                      </a:r>
                    </a:p>
                  </a:txBody>
                  <a:tcPr/>
                </a:tc>
                <a:tc>
                  <a:txBody>
                    <a:bodyPr/>
                    <a:lstStyle/>
                    <a:p>
                      <a:r>
                        <a:rPr lang="en-US" dirty="0"/>
                        <a:t>0.09</a:t>
                      </a:r>
                    </a:p>
                  </a:txBody>
                  <a:tcPr/>
                </a:tc>
                <a:tc>
                  <a:txBody>
                    <a:bodyPr/>
                    <a:lstStyle/>
                    <a:p>
                      <a:r>
                        <a:rPr lang="en-US" dirty="0"/>
                        <a:t>0.07</a:t>
                      </a:r>
                    </a:p>
                  </a:txBody>
                  <a:tcPr/>
                </a:tc>
                <a:tc>
                  <a:txBody>
                    <a:bodyPr/>
                    <a:lstStyle/>
                    <a:p>
                      <a:r>
                        <a:rPr lang="en-US" dirty="0"/>
                        <a:t>0.66</a:t>
                      </a:r>
                    </a:p>
                  </a:txBody>
                  <a:tcPr/>
                </a:tc>
                <a:extLst>
                  <a:ext uri="{0D108BD9-81ED-4DB2-BD59-A6C34878D82A}">
                    <a16:rowId xmlns:a16="http://schemas.microsoft.com/office/drawing/2014/main" val="500158310"/>
                  </a:ext>
                </a:extLst>
              </a:tr>
              <a:tr h="370840">
                <a:tc>
                  <a:txBody>
                    <a:bodyPr/>
                    <a:lstStyle/>
                    <a:p>
                      <a:r>
                        <a:rPr lang="en-US" dirty="0"/>
                        <a:t>Random Forest Regressor</a:t>
                      </a:r>
                    </a:p>
                  </a:txBody>
                  <a:tcPr/>
                </a:tc>
                <a:tc>
                  <a:txBody>
                    <a:bodyPr/>
                    <a:lstStyle/>
                    <a:p>
                      <a:r>
                        <a:rPr lang="en-US" dirty="0"/>
                        <a:t>0.08</a:t>
                      </a:r>
                    </a:p>
                  </a:txBody>
                  <a:tcPr/>
                </a:tc>
                <a:tc>
                  <a:txBody>
                    <a:bodyPr/>
                    <a:lstStyle/>
                    <a:p>
                      <a:r>
                        <a:rPr lang="en-US" dirty="0"/>
                        <a:t>0.06</a:t>
                      </a:r>
                    </a:p>
                  </a:txBody>
                  <a:tcPr/>
                </a:tc>
                <a:tc>
                  <a:txBody>
                    <a:bodyPr/>
                    <a:lstStyle/>
                    <a:p>
                      <a:r>
                        <a:rPr lang="en-US" dirty="0"/>
                        <a:t>0.71</a:t>
                      </a:r>
                    </a:p>
                  </a:txBody>
                  <a:tcPr/>
                </a:tc>
                <a:extLst>
                  <a:ext uri="{0D108BD9-81ED-4DB2-BD59-A6C34878D82A}">
                    <a16:rowId xmlns:a16="http://schemas.microsoft.com/office/drawing/2014/main" val="703472356"/>
                  </a:ext>
                </a:extLst>
              </a:tr>
              <a:tr h="370840">
                <a:tc>
                  <a:txBody>
                    <a:bodyPr/>
                    <a:lstStyle/>
                    <a:p>
                      <a:r>
                        <a:rPr lang="en-US" dirty="0"/>
                        <a:t>XGBoost Regressor</a:t>
                      </a:r>
                    </a:p>
                  </a:txBody>
                  <a:tcPr/>
                </a:tc>
                <a:tc>
                  <a:txBody>
                    <a:bodyPr/>
                    <a:lstStyle/>
                    <a:p>
                      <a:r>
                        <a:rPr lang="en-US" dirty="0"/>
                        <a:t>0.09</a:t>
                      </a:r>
                    </a:p>
                  </a:txBody>
                  <a:tcPr/>
                </a:tc>
                <a:tc>
                  <a:txBody>
                    <a:bodyPr/>
                    <a:lstStyle/>
                    <a:p>
                      <a:r>
                        <a:rPr lang="en-US" dirty="0"/>
                        <a:t>0.06</a:t>
                      </a:r>
                    </a:p>
                  </a:txBody>
                  <a:tcPr/>
                </a:tc>
                <a:tc>
                  <a:txBody>
                    <a:bodyPr/>
                    <a:lstStyle/>
                    <a:p>
                      <a:r>
                        <a:rPr lang="en-US" dirty="0"/>
                        <a:t>0.67</a:t>
                      </a:r>
                    </a:p>
                  </a:txBody>
                  <a:tcPr/>
                </a:tc>
                <a:extLst>
                  <a:ext uri="{0D108BD9-81ED-4DB2-BD59-A6C34878D82A}">
                    <a16:rowId xmlns:a16="http://schemas.microsoft.com/office/drawing/2014/main" val="1358153655"/>
                  </a:ext>
                </a:extLst>
              </a:tr>
            </a:tbl>
          </a:graphicData>
        </a:graphic>
      </p:graphicFrame>
    </p:spTree>
    <p:extLst>
      <p:ext uri="{BB962C8B-B14F-4D97-AF65-F5344CB8AC3E}">
        <p14:creationId xmlns:p14="http://schemas.microsoft.com/office/powerpoint/2010/main" val="22305827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92B3B57-31F1-629F-03E8-4A44CCA5833B}"/>
              </a:ext>
            </a:extLst>
          </p:cNvPr>
          <p:cNvSpPr>
            <a:spLocks noGrp="1"/>
          </p:cNvSpPr>
          <p:nvPr>
            <p:ph sz="half" idx="1"/>
          </p:nvPr>
        </p:nvSpPr>
        <p:spPr>
          <a:xfrm>
            <a:off x="573994" y="1161288"/>
            <a:ext cx="4934308" cy="4846320"/>
          </a:xfrm>
        </p:spPr>
        <p:txBody>
          <a:bodyPr/>
          <a:lstStyle/>
          <a:p>
            <a:r>
              <a:rPr lang="en-US" dirty="0"/>
              <a:t>The regression plot of the optimal model XGBoost Regressor and Random Forest Regressor for predicting target variables Enhanced Vegetation Index and Land Surface Water Index is depicted in the figure respectively.</a:t>
            </a:r>
          </a:p>
          <a:p>
            <a:r>
              <a:rPr lang="en-US" dirty="0"/>
              <a:t>Almost all of the points from both of the optimal models try to closely fit the predicted line.</a:t>
            </a:r>
          </a:p>
        </p:txBody>
      </p:sp>
      <p:sp>
        <p:nvSpPr>
          <p:cNvPr id="3" name="Text Placeholder 2">
            <a:extLst>
              <a:ext uri="{FF2B5EF4-FFF2-40B4-BE49-F238E27FC236}">
                <a16:creationId xmlns:a16="http://schemas.microsoft.com/office/drawing/2014/main" id="{9ACDE364-5A7B-FD38-D45E-F32D47853A51}"/>
              </a:ext>
            </a:extLst>
          </p:cNvPr>
          <p:cNvSpPr>
            <a:spLocks noGrp="1"/>
          </p:cNvSpPr>
          <p:nvPr>
            <p:ph type="body" sz="quarter" idx="10"/>
          </p:nvPr>
        </p:nvSpPr>
        <p:spPr>
          <a:xfrm>
            <a:off x="538058" y="528003"/>
            <a:ext cx="10704715" cy="644777"/>
          </a:xfrm>
        </p:spPr>
        <p:txBody>
          <a:bodyPr/>
          <a:lstStyle/>
          <a:p>
            <a:r>
              <a:rPr lang="en-US" dirty="0"/>
              <a:t>Study 1 - Analysis of the Results</a:t>
            </a:r>
          </a:p>
          <a:p>
            <a:endParaRPr lang="en-US" dirty="0"/>
          </a:p>
        </p:txBody>
      </p:sp>
      <p:sp>
        <p:nvSpPr>
          <p:cNvPr id="8" name="Picture Placeholder 7">
            <a:extLst>
              <a:ext uri="{FF2B5EF4-FFF2-40B4-BE49-F238E27FC236}">
                <a16:creationId xmlns:a16="http://schemas.microsoft.com/office/drawing/2014/main" id="{62D2C0BB-1470-31B9-5950-433B169041C9}"/>
              </a:ext>
            </a:extLst>
          </p:cNvPr>
          <p:cNvSpPr>
            <a:spLocks noGrp="1"/>
          </p:cNvSpPr>
          <p:nvPr>
            <p:ph type="pic" sz="quarter" idx="11"/>
          </p:nvPr>
        </p:nvSpPr>
        <p:spPr>
          <a:xfrm>
            <a:off x="6021238" y="1162050"/>
            <a:ext cx="5204478" cy="4845050"/>
          </a:xfrm>
        </p:spPr>
        <p:txBody>
          <a:bodyPr/>
          <a:lstStyle/>
          <a:p>
            <a:endParaRPr lang="en-US" dirty="0"/>
          </a:p>
        </p:txBody>
      </p:sp>
      <p:pic>
        <p:nvPicPr>
          <p:cNvPr id="10" name="Picture 9">
            <a:extLst>
              <a:ext uri="{FF2B5EF4-FFF2-40B4-BE49-F238E27FC236}">
                <a16:creationId xmlns:a16="http://schemas.microsoft.com/office/drawing/2014/main" id="{93DE1E02-5B59-FCC4-C3EA-7DBF464419F9}"/>
              </a:ext>
            </a:extLst>
          </p:cNvPr>
          <p:cNvPicPr>
            <a:picLocks noChangeAspect="1"/>
          </p:cNvPicPr>
          <p:nvPr/>
        </p:nvPicPr>
        <p:blipFill>
          <a:blip r:embed="rId2"/>
          <a:stretch>
            <a:fillRect/>
          </a:stretch>
        </p:blipFill>
        <p:spPr>
          <a:xfrm>
            <a:off x="6021238" y="1161288"/>
            <a:ext cx="4563085" cy="2608455"/>
          </a:xfrm>
          <a:prstGeom prst="rect">
            <a:avLst/>
          </a:prstGeom>
        </p:spPr>
      </p:pic>
      <p:pic>
        <p:nvPicPr>
          <p:cNvPr id="11" name="Content Placeholder 12" descr="A diagram of a graph&#10;&#10;Description automatically generated">
            <a:extLst>
              <a:ext uri="{FF2B5EF4-FFF2-40B4-BE49-F238E27FC236}">
                <a16:creationId xmlns:a16="http://schemas.microsoft.com/office/drawing/2014/main" id="{E60F5A9E-5338-1868-01BC-19BE55747882}"/>
              </a:ext>
            </a:extLst>
          </p:cNvPr>
          <p:cNvPicPr>
            <a:picLocks noChangeAspect="1"/>
          </p:cNvPicPr>
          <p:nvPr/>
        </p:nvPicPr>
        <p:blipFill>
          <a:blip r:embed="rId3"/>
          <a:stretch>
            <a:fillRect/>
          </a:stretch>
        </p:blipFill>
        <p:spPr>
          <a:xfrm>
            <a:off x="6021238" y="3584448"/>
            <a:ext cx="4934309" cy="2512695"/>
          </a:xfrm>
          <a:prstGeom prst="rect">
            <a:avLst/>
          </a:prstGeom>
        </p:spPr>
      </p:pic>
    </p:spTree>
    <p:extLst>
      <p:ext uri="{BB962C8B-B14F-4D97-AF65-F5344CB8AC3E}">
        <p14:creationId xmlns:p14="http://schemas.microsoft.com/office/powerpoint/2010/main" val="41348789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4A5FBCF-131D-C6A9-F3BB-6BFAEEC94372}"/>
              </a:ext>
            </a:extLst>
          </p:cNvPr>
          <p:cNvSpPr>
            <a:spLocks noGrp="1"/>
          </p:cNvSpPr>
          <p:nvPr>
            <p:ph sz="half" idx="1"/>
          </p:nvPr>
        </p:nvSpPr>
        <p:spPr>
          <a:xfrm>
            <a:off x="573994" y="1161288"/>
            <a:ext cx="4791636" cy="4846320"/>
          </a:xfrm>
        </p:spPr>
        <p:txBody>
          <a:bodyPr/>
          <a:lstStyle/>
          <a:p>
            <a:r>
              <a:rPr lang="en-US" dirty="0"/>
              <a:t>The Features such as Average Daily Vapor deficit, Solar Radiation, Soil moisture at 25 cm and 60cm depth, Avg Soil Temp 10 cm Under sod contribute more in predicting the target variable Enhanced Vegetation Index.</a:t>
            </a:r>
          </a:p>
          <a:p>
            <a:r>
              <a:rPr lang="en-US" dirty="0"/>
              <a:t>The Features such as Cooling Degree Days, Avg Soil Temp 10 cm Under sod and Bare Soil, Avg and min temperature has higher feature importance in predicting the target variable Land Water Surface Index(LSWI) </a:t>
            </a:r>
          </a:p>
          <a:p>
            <a:pPr marL="0" indent="0">
              <a:buNone/>
            </a:pPr>
            <a:endParaRPr lang="en-US" dirty="0"/>
          </a:p>
        </p:txBody>
      </p:sp>
      <p:sp>
        <p:nvSpPr>
          <p:cNvPr id="3" name="Text Placeholder 2">
            <a:extLst>
              <a:ext uri="{FF2B5EF4-FFF2-40B4-BE49-F238E27FC236}">
                <a16:creationId xmlns:a16="http://schemas.microsoft.com/office/drawing/2014/main" id="{53DB0B8F-1470-D5B8-F1E3-DE9BD100E8A2}"/>
              </a:ext>
            </a:extLst>
          </p:cNvPr>
          <p:cNvSpPr>
            <a:spLocks noGrp="1"/>
          </p:cNvSpPr>
          <p:nvPr>
            <p:ph type="body" sz="quarter" idx="10"/>
          </p:nvPr>
        </p:nvSpPr>
        <p:spPr/>
        <p:txBody>
          <a:bodyPr/>
          <a:lstStyle/>
          <a:p>
            <a:r>
              <a:rPr lang="en-US" dirty="0"/>
              <a:t>Study 1 - Feature Importance</a:t>
            </a:r>
          </a:p>
        </p:txBody>
      </p:sp>
      <p:sp>
        <p:nvSpPr>
          <p:cNvPr id="8" name="Picture Placeholder 7">
            <a:extLst>
              <a:ext uri="{FF2B5EF4-FFF2-40B4-BE49-F238E27FC236}">
                <a16:creationId xmlns:a16="http://schemas.microsoft.com/office/drawing/2014/main" id="{02D2A234-32A6-BB4D-F44B-61009FAFAE02}"/>
              </a:ext>
            </a:extLst>
          </p:cNvPr>
          <p:cNvSpPr>
            <a:spLocks noGrp="1"/>
          </p:cNvSpPr>
          <p:nvPr>
            <p:ph type="pic" sz="quarter" idx="11"/>
          </p:nvPr>
        </p:nvSpPr>
        <p:spPr>
          <a:xfrm>
            <a:off x="5624422" y="1162050"/>
            <a:ext cx="5601293" cy="4845050"/>
          </a:xfrm>
        </p:spPr>
        <p:txBody>
          <a:bodyPr/>
          <a:lstStyle/>
          <a:p>
            <a:endParaRPr lang="en-US" dirty="0"/>
          </a:p>
        </p:txBody>
      </p:sp>
      <p:pic>
        <p:nvPicPr>
          <p:cNvPr id="10" name="Picture 9">
            <a:extLst>
              <a:ext uri="{FF2B5EF4-FFF2-40B4-BE49-F238E27FC236}">
                <a16:creationId xmlns:a16="http://schemas.microsoft.com/office/drawing/2014/main" id="{4E5B47BC-1FA7-7931-B95A-A9FED517A0E6}"/>
              </a:ext>
            </a:extLst>
          </p:cNvPr>
          <p:cNvPicPr>
            <a:picLocks noChangeAspect="1"/>
          </p:cNvPicPr>
          <p:nvPr/>
        </p:nvPicPr>
        <p:blipFill>
          <a:blip r:embed="rId2"/>
          <a:stretch>
            <a:fillRect/>
          </a:stretch>
        </p:blipFill>
        <p:spPr>
          <a:xfrm>
            <a:off x="5702060" y="1161288"/>
            <a:ext cx="5523655" cy="2109385"/>
          </a:xfrm>
          <a:prstGeom prst="rect">
            <a:avLst/>
          </a:prstGeom>
        </p:spPr>
      </p:pic>
      <p:pic>
        <p:nvPicPr>
          <p:cNvPr id="14" name="Picture 13">
            <a:extLst>
              <a:ext uri="{FF2B5EF4-FFF2-40B4-BE49-F238E27FC236}">
                <a16:creationId xmlns:a16="http://schemas.microsoft.com/office/drawing/2014/main" id="{F2EB1A23-4DB3-C696-BB0B-3839D5C60829}"/>
              </a:ext>
            </a:extLst>
          </p:cNvPr>
          <p:cNvPicPr>
            <a:picLocks noChangeAspect="1"/>
          </p:cNvPicPr>
          <p:nvPr/>
        </p:nvPicPr>
        <p:blipFill>
          <a:blip r:embed="rId3"/>
          <a:stretch>
            <a:fillRect/>
          </a:stretch>
        </p:blipFill>
        <p:spPr>
          <a:xfrm>
            <a:off x="5702060" y="3270673"/>
            <a:ext cx="5331126" cy="2736427"/>
          </a:xfrm>
          <a:prstGeom prst="rect">
            <a:avLst/>
          </a:prstGeom>
        </p:spPr>
      </p:pic>
    </p:spTree>
    <p:extLst>
      <p:ext uri="{BB962C8B-B14F-4D97-AF65-F5344CB8AC3E}">
        <p14:creationId xmlns:p14="http://schemas.microsoft.com/office/powerpoint/2010/main" val="16171091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5C0C2EF-D5B3-F0E3-182D-5CD5008FD54F}"/>
              </a:ext>
            </a:extLst>
          </p:cNvPr>
          <p:cNvSpPr>
            <a:spLocks noGrp="1"/>
          </p:cNvSpPr>
          <p:nvPr>
            <p:ph sz="half" idx="1"/>
          </p:nvPr>
        </p:nvSpPr>
        <p:spPr>
          <a:xfrm>
            <a:off x="573993" y="1161288"/>
            <a:ext cx="4938286" cy="4846320"/>
          </a:xfrm>
        </p:spPr>
        <p:txBody>
          <a:bodyPr anchor="ctr">
            <a:normAutofit/>
          </a:bodyPr>
          <a:lstStyle/>
          <a:p>
            <a:r>
              <a:rPr lang="en-US" dirty="0"/>
              <a:t>This project mainly focuses on how different weather and soil variables affect Ecosystem Respiration(ER) through various sensors.</a:t>
            </a:r>
          </a:p>
          <a:p>
            <a:r>
              <a:rPr lang="en-US" dirty="0"/>
              <a:t>The objective is to model ER while considering one out of 3 sensor measurements and also to recommend the stakeholders which sensor measurements work best in predicting ER.</a:t>
            </a:r>
          </a:p>
        </p:txBody>
      </p:sp>
      <p:sp>
        <p:nvSpPr>
          <p:cNvPr id="3" name="Text Placeholder 2">
            <a:extLst>
              <a:ext uri="{FF2B5EF4-FFF2-40B4-BE49-F238E27FC236}">
                <a16:creationId xmlns:a16="http://schemas.microsoft.com/office/drawing/2014/main" id="{A3104277-29EA-B866-832C-BFD03D7F26BA}"/>
              </a:ext>
            </a:extLst>
          </p:cNvPr>
          <p:cNvSpPr>
            <a:spLocks noGrp="1"/>
          </p:cNvSpPr>
          <p:nvPr>
            <p:ph type="body" sz="quarter" idx="10"/>
          </p:nvPr>
        </p:nvSpPr>
        <p:spPr>
          <a:xfrm>
            <a:off x="521000" y="264968"/>
            <a:ext cx="10704715" cy="644777"/>
          </a:xfrm>
        </p:spPr>
        <p:txBody>
          <a:bodyPr anchor="ctr">
            <a:normAutofit/>
          </a:bodyPr>
          <a:lstStyle/>
          <a:p>
            <a:r>
              <a:rPr lang="en-US" sz="3100"/>
              <a:t>Study 2 -  ( Environmental variables vs Ecosystem Respiration)</a:t>
            </a:r>
          </a:p>
        </p:txBody>
      </p:sp>
      <p:pic>
        <p:nvPicPr>
          <p:cNvPr id="5" name="Picture 4" descr="A diagram of a plant life cycle&#10;&#10;Description automatically generated">
            <a:extLst>
              <a:ext uri="{FF2B5EF4-FFF2-40B4-BE49-F238E27FC236}">
                <a16:creationId xmlns:a16="http://schemas.microsoft.com/office/drawing/2014/main" id="{B11E9CA0-AEA3-4877-83C3-2E0C6ECC56C5}"/>
              </a:ext>
            </a:extLst>
          </p:cNvPr>
          <p:cNvPicPr>
            <a:picLocks noChangeAspect="1"/>
          </p:cNvPicPr>
          <p:nvPr/>
        </p:nvPicPr>
        <p:blipFill rotWithShape="1">
          <a:blip r:embed="rId2"/>
          <a:srcRect t="8596" b="19884"/>
          <a:stretch/>
        </p:blipFill>
        <p:spPr>
          <a:xfrm>
            <a:off x="5400136" y="1162050"/>
            <a:ext cx="5825580" cy="4845050"/>
          </a:xfrm>
          <a:prstGeom prst="rect">
            <a:avLst/>
          </a:prstGeom>
          <a:noFill/>
        </p:spPr>
      </p:pic>
    </p:spTree>
    <p:extLst>
      <p:ext uri="{BB962C8B-B14F-4D97-AF65-F5344CB8AC3E}">
        <p14:creationId xmlns:p14="http://schemas.microsoft.com/office/powerpoint/2010/main" val="9840849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D092804-5837-3368-784F-3D0B49088439}"/>
              </a:ext>
            </a:extLst>
          </p:cNvPr>
          <p:cNvSpPr>
            <a:spLocks noGrp="1"/>
          </p:cNvSpPr>
          <p:nvPr>
            <p:ph idx="1"/>
          </p:nvPr>
        </p:nvSpPr>
        <p:spPr>
          <a:xfrm>
            <a:off x="1070568" y="1475117"/>
            <a:ext cx="10195560" cy="3899140"/>
          </a:xfrm>
        </p:spPr>
        <p:txBody>
          <a:bodyPr>
            <a:normAutofit/>
          </a:bodyPr>
          <a:lstStyle/>
          <a:p>
            <a:r>
              <a:rPr lang="en-US" dirty="0"/>
              <a:t>The dataset is also provided by the USDA.</a:t>
            </a:r>
          </a:p>
          <a:p>
            <a:r>
              <a:rPr lang="en-US" dirty="0"/>
              <a:t>The data is collected from 2019 to 2022, the size of the dataset contains 65808 rows and  11 columns.</a:t>
            </a:r>
          </a:p>
          <a:p>
            <a:r>
              <a:rPr lang="en-US" b="1" dirty="0"/>
              <a:t>Attributes</a:t>
            </a:r>
            <a:r>
              <a:rPr lang="en-US" dirty="0"/>
              <a:t>: Solar radiation (Rg),  vapor pressure deficit (VPD), relative humidity (rH), air temperature (</a:t>
            </a:r>
            <a:r>
              <a:rPr lang="en-US" dirty="0" err="1"/>
              <a:t>Tair</a:t>
            </a:r>
            <a:r>
              <a:rPr lang="en-US" dirty="0"/>
              <a:t>), soil temperature (Tsoil), Turbulence(Ustar), SWC(soil water content), Sensor measurements such as Gross Primary Production(GPP), Net Ecosystem Exchange(NEE), Evapotranspiration(ET)</a:t>
            </a:r>
          </a:p>
          <a:p>
            <a:r>
              <a:rPr lang="en-US" dirty="0"/>
              <a:t>The dataset has been directly loaded into Google </a:t>
            </a:r>
            <a:r>
              <a:rPr lang="en-US" dirty="0" err="1"/>
              <a:t>Colab</a:t>
            </a:r>
            <a:r>
              <a:rPr lang="en-US" dirty="0"/>
              <a:t> Notebook from the desired location mounted on the Google Drive and we did not get any complications.  </a:t>
            </a:r>
          </a:p>
          <a:p>
            <a:endParaRPr lang="en-US" dirty="0"/>
          </a:p>
        </p:txBody>
      </p:sp>
      <p:sp>
        <p:nvSpPr>
          <p:cNvPr id="3" name="Text Placeholder 2">
            <a:extLst>
              <a:ext uri="{FF2B5EF4-FFF2-40B4-BE49-F238E27FC236}">
                <a16:creationId xmlns:a16="http://schemas.microsoft.com/office/drawing/2014/main" id="{4CC601CA-3C55-1EAE-31C2-4C550C3CC371}"/>
              </a:ext>
            </a:extLst>
          </p:cNvPr>
          <p:cNvSpPr>
            <a:spLocks noGrp="1"/>
          </p:cNvSpPr>
          <p:nvPr>
            <p:ph type="body" sz="quarter" idx="10"/>
          </p:nvPr>
        </p:nvSpPr>
        <p:spPr/>
        <p:txBody>
          <a:bodyPr/>
          <a:lstStyle/>
          <a:p>
            <a:r>
              <a:rPr lang="en-US" dirty="0"/>
              <a:t>Study 2- Data Ingestion</a:t>
            </a:r>
          </a:p>
        </p:txBody>
      </p:sp>
    </p:spTree>
    <p:extLst>
      <p:ext uri="{BB962C8B-B14F-4D97-AF65-F5344CB8AC3E}">
        <p14:creationId xmlns:p14="http://schemas.microsoft.com/office/powerpoint/2010/main" val="41427831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467B28-DA2B-5771-1F99-210D620A6EFA}"/>
              </a:ext>
            </a:extLst>
          </p:cNvPr>
          <p:cNvSpPr>
            <a:spLocks noGrp="1"/>
          </p:cNvSpPr>
          <p:nvPr>
            <p:ph sz="half" idx="1"/>
          </p:nvPr>
        </p:nvSpPr>
        <p:spPr>
          <a:xfrm>
            <a:off x="573994" y="1161288"/>
            <a:ext cx="4730018" cy="4846320"/>
          </a:xfrm>
        </p:spPr>
        <p:txBody>
          <a:bodyPr/>
          <a:lstStyle/>
          <a:p>
            <a:r>
              <a:rPr lang="en-US" dirty="0"/>
              <a:t>Columns such as Vapor Pressure Deficit, Sensor Measurements of Gross Primary Production and Net Ecosystem Exchange have been identified as highly positively skewed columns </a:t>
            </a:r>
          </a:p>
          <a:p>
            <a:r>
              <a:rPr lang="en-US" dirty="0"/>
              <a:t>Columns such as Solar Radiation(ATOT) and Turbulence(Ustar) have been identified as moderately positively skewed columns </a:t>
            </a:r>
          </a:p>
          <a:p>
            <a:endParaRPr lang="en-US" dirty="0"/>
          </a:p>
        </p:txBody>
      </p:sp>
      <p:sp>
        <p:nvSpPr>
          <p:cNvPr id="3" name="Text Placeholder 2">
            <a:extLst>
              <a:ext uri="{FF2B5EF4-FFF2-40B4-BE49-F238E27FC236}">
                <a16:creationId xmlns:a16="http://schemas.microsoft.com/office/drawing/2014/main" id="{654A696F-8C8D-41E4-6A79-0D2828A55600}"/>
              </a:ext>
            </a:extLst>
          </p:cNvPr>
          <p:cNvSpPr>
            <a:spLocks noGrp="1"/>
          </p:cNvSpPr>
          <p:nvPr>
            <p:ph type="body" sz="quarter" idx="10"/>
          </p:nvPr>
        </p:nvSpPr>
        <p:spPr>
          <a:xfrm>
            <a:off x="521001" y="603850"/>
            <a:ext cx="10704715" cy="676832"/>
          </a:xfrm>
        </p:spPr>
        <p:txBody>
          <a:bodyPr>
            <a:normAutofit/>
          </a:bodyPr>
          <a:lstStyle/>
          <a:p>
            <a:r>
              <a:rPr lang="en-US" dirty="0"/>
              <a:t>Study 2 – Data Visualization(Histogram)</a:t>
            </a:r>
          </a:p>
          <a:p>
            <a:endParaRPr lang="en-US" dirty="0"/>
          </a:p>
        </p:txBody>
      </p:sp>
      <p:sp>
        <p:nvSpPr>
          <p:cNvPr id="4" name="Picture Placeholder 3">
            <a:extLst>
              <a:ext uri="{FF2B5EF4-FFF2-40B4-BE49-F238E27FC236}">
                <a16:creationId xmlns:a16="http://schemas.microsoft.com/office/drawing/2014/main" id="{A954A0D1-0502-085C-A685-1C568B51AD37}"/>
              </a:ext>
            </a:extLst>
          </p:cNvPr>
          <p:cNvSpPr>
            <a:spLocks noGrp="1"/>
          </p:cNvSpPr>
          <p:nvPr>
            <p:ph type="pic" sz="quarter" idx="11"/>
          </p:nvPr>
        </p:nvSpPr>
        <p:spPr/>
        <p:txBody>
          <a:bodyPr/>
          <a:lstStyle/>
          <a:p>
            <a:endParaRPr lang="en-US"/>
          </a:p>
        </p:txBody>
      </p:sp>
      <p:pic>
        <p:nvPicPr>
          <p:cNvPr id="5" name="Content Placeholder 4">
            <a:extLst>
              <a:ext uri="{FF2B5EF4-FFF2-40B4-BE49-F238E27FC236}">
                <a16:creationId xmlns:a16="http://schemas.microsoft.com/office/drawing/2014/main" id="{F25C40A0-AEF2-1E56-CBDB-2CA004732283}"/>
              </a:ext>
            </a:extLst>
          </p:cNvPr>
          <p:cNvPicPr>
            <a:picLocks noChangeAspect="1"/>
          </p:cNvPicPr>
          <p:nvPr/>
        </p:nvPicPr>
        <p:blipFill>
          <a:blip r:embed="rId2"/>
          <a:stretch>
            <a:fillRect/>
          </a:stretch>
        </p:blipFill>
        <p:spPr>
          <a:xfrm>
            <a:off x="5357005" y="1161288"/>
            <a:ext cx="5921704" cy="4696423"/>
          </a:xfrm>
          <a:prstGeom prst="rect">
            <a:avLst/>
          </a:prstGeom>
        </p:spPr>
      </p:pic>
    </p:spTree>
    <p:extLst>
      <p:ext uri="{BB962C8B-B14F-4D97-AF65-F5344CB8AC3E}">
        <p14:creationId xmlns:p14="http://schemas.microsoft.com/office/powerpoint/2010/main" val="39965060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1A7875D-329F-F6D1-6790-8028E5D479CB}"/>
              </a:ext>
            </a:extLst>
          </p:cNvPr>
          <p:cNvSpPr>
            <a:spLocks noGrp="1"/>
          </p:cNvSpPr>
          <p:nvPr>
            <p:ph sz="half" idx="1"/>
          </p:nvPr>
        </p:nvSpPr>
        <p:spPr>
          <a:xfrm>
            <a:off x="573993" y="1161288"/>
            <a:ext cx="5300596" cy="4325112"/>
          </a:xfrm>
        </p:spPr>
        <p:txBody>
          <a:bodyPr/>
          <a:lstStyle/>
          <a:p>
            <a:r>
              <a:rPr lang="en-US" dirty="0"/>
              <a:t>Solar Radiation and Evapotranspiration form a moderate to strong negative correlation with Net Ecosystem Exchange.</a:t>
            </a:r>
          </a:p>
          <a:p>
            <a:r>
              <a:rPr lang="en-US" dirty="0"/>
              <a:t>Air Temperature forms a moderate level of positive correlation with the Vapor Pressure Deficit and Soil Temperature forms a moderate level of positive correlation with Ecosystem Respiration. </a:t>
            </a:r>
          </a:p>
        </p:txBody>
      </p:sp>
      <p:sp>
        <p:nvSpPr>
          <p:cNvPr id="3" name="Text Placeholder 2">
            <a:extLst>
              <a:ext uri="{FF2B5EF4-FFF2-40B4-BE49-F238E27FC236}">
                <a16:creationId xmlns:a16="http://schemas.microsoft.com/office/drawing/2014/main" id="{A6099D67-0B70-1548-B03A-797ABB58F10C}"/>
              </a:ext>
            </a:extLst>
          </p:cNvPr>
          <p:cNvSpPr>
            <a:spLocks noGrp="1"/>
          </p:cNvSpPr>
          <p:nvPr>
            <p:ph type="body" sz="quarter" idx="10"/>
          </p:nvPr>
        </p:nvSpPr>
        <p:spPr>
          <a:xfrm>
            <a:off x="521001" y="528003"/>
            <a:ext cx="10704715" cy="644777"/>
          </a:xfrm>
        </p:spPr>
        <p:txBody>
          <a:bodyPr/>
          <a:lstStyle/>
          <a:p>
            <a:r>
              <a:rPr lang="en-US" dirty="0"/>
              <a:t>Study 2 – Data Visualization(Correlation Plot)</a:t>
            </a:r>
          </a:p>
          <a:p>
            <a:endParaRPr lang="en-US" dirty="0"/>
          </a:p>
        </p:txBody>
      </p:sp>
      <p:sp>
        <p:nvSpPr>
          <p:cNvPr id="4" name="Picture Placeholder 3">
            <a:extLst>
              <a:ext uri="{FF2B5EF4-FFF2-40B4-BE49-F238E27FC236}">
                <a16:creationId xmlns:a16="http://schemas.microsoft.com/office/drawing/2014/main" id="{8AF72F1F-C8CE-19FD-893A-3BC38AE79563}"/>
              </a:ext>
            </a:extLst>
          </p:cNvPr>
          <p:cNvSpPr>
            <a:spLocks noGrp="1"/>
          </p:cNvSpPr>
          <p:nvPr>
            <p:ph type="pic" sz="quarter" idx="11"/>
          </p:nvPr>
        </p:nvSpPr>
        <p:spPr>
          <a:xfrm>
            <a:off x="5874588" y="1162050"/>
            <a:ext cx="5351127" cy="4845050"/>
          </a:xfrm>
        </p:spPr>
        <p:txBody>
          <a:bodyPr/>
          <a:lstStyle/>
          <a:p>
            <a:endParaRPr lang="en-US"/>
          </a:p>
        </p:txBody>
      </p:sp>
      <p:pic>
        <p:nvPicPr>
          <p:cNvPr id="5" name="Content Placeholder 4" descr="A screenshot of a chart&#10;&#10;Description automatically generated">
            <a:extLst>
              <a:ext uri="{FF2B5EF4-FFF2-40B4-BE49-F238E27FC236}">
                <a16:creationId xmlns:a16="http://schemas.microsoft.com/office/drawing/2014/main" id="{7F81E00D-C319-6059-42E9-EA4CB66C11B7}"/>
              </a:ext>
            </a:extLst>
          </p:cNvPr>
          <p:cNvPicPr>
            <a:picLocks noChangeAspect="1"/>
          </p:cNvPicPr>
          <p:nvPr/>
        </p:nvPicPr>
        <p:blipFill>
          <a:blip r:embed="rId2"/>
          <a:stretch>
            <a:fillRect/>
          </a:stretch>
        </p:blipFill>
        <p:spPr>
          <a:xfrm>
            <a:off x="6317412" y="1216480"/>
            <a:ext cx="4948715" cy="4740935"/>
          </a:xfrm>
          <a:prstGeom prst="rect">
            <a:avLst/>
          </a:prstGeom>
          <a:noFill/>
        </p:spPr>
      </p:pic>
    </p:spTree>
    <p:extLst>
      <p:ext uri="{BB962C8B-B14F-4D97-AF65-F5344CB8AC3E}">
        <p14:creationId xmlns:p14="http://schemas.microsoft.com/office/powerpoint/2010/main" val="24543532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FBB555C-F612-DC51-6C32-6E6C23D9F03C}"/>
              </a:ext>
            </a:extLst>
          </p:cNvPr>
          <p:cNvSpPr>
            <a:spLocks noGrp="1"/>
          </p:cNvSpPr>
          <p:nvPr>
            <p:ph idx="1"/>
          </p:nvPr>
        </p:nvSpPr>
        <p:spPr>
          <a:xfrm>
            <a:off x="1070568" y="1000664"/>
            <a:ext cx="10195560" cy="4287328"/>
          </a:xfrm>
        </p:spPr>
        <p:txBody>
          <a:bodyPr>
            <a:normAutofit/>
          </a:bodyPr>
          <a:lstStyle/>
          <a:p>
            <a:endParaRPr lang="en-US" dirty="0"/>
          </a:p>
          <a:p>
            <a:endParaRPr lang="en-US" dirty="0"/>
          </a:p>
          <a:p>
            <a:r>
              <a:rPr lang="en-US" dirty="0"/>
              <a:t>Modelling will be done by considering each of the sensors (GPP, NEE, ET) at a time.</a:t>
            </a:r>
          </a:p>
          <a:p>
            <a:r>
              <a:rPr lang="en-US" dirty="0"/>
              <a:t>The dataset is split into train(80%) and validation(20%) datasets.</a:t>
            </a:r>
          </a:p>
          <a:p>
            <a:r>
              <a:rPr lang="en-US" dirty="0"/>
              <a:t>Each time model will be trained on 80% of the train datasets and the model performance will be validated on 20% of validation datasets.</a:t>
            </a:r>
          </a:p>
          <a:p>
            <a:r>
              <a:rPr lang="en-US" dirty="0"/>
              <a:t>The models selected for Study 1 have been retained for Study 2 due to the similarity in the types of data, encompassing both weather and soil variables in both studies</a:t>
            </a:r>
          </a:p>
        </p:txBody>
      </p:sp>
      <p:sp>
        <p:nvSpPr>
          <p:cNvPr id="3" name="Text Placeholder 2">
            <a:extLst>
              <a:ext uri="{FF2B5EF4-FFF2-40B4-BE49-F238E27FC236}">
                <a16:creationId xmlns:a16="http://schemas.microsoft.com/office/drawing/2014/main" id="{71489DB2-2ED9-F470-C3E5-A705730C05E8}"/>
              </a:ext>
            </a:extLst>
          </p:cNvPr>
          <p:cNvSpPr>
            <a:spLocks noGrp="1"/>
          </p:cNvSpPr>
          <p:nvPr>
            <p:ph type="body" sz="quarter" idx="10"/>
          </p:nvPr>
        </p:nvSpPr>
        <p:spPr/>
        <p:txBody>
          <a:bodyPr/>
          <a:lstStyle/>
          <a:p>
            <a:r>
              <a:rPr lang="en-US" dirty="0"/>
              <a:t>Study 2 - Modeling</a:t>
            </a:r>
          </a:p>
        </p:txBody>
      </p:sp>
    </p:spTree>
    <p:extLst>
      <p:ext uri="{BB962C8B-B14F-4D97-AF65-F5344CB8AC3E}">
        <p14:creationId xmlns:p14="http://schemas.microsoft.com/office/powerpoint/2010/main" val="17943008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F84895-CC64-578C-E420-A5A8C4716A7A}"/>
              </a:ext>
            </a:extLst>
          </p:cNvPr>
          <p:cNvSpPr>
            <a:spLocks noGrp="1"/>
          </p:cNvSpPr>
          <p:nvPr>
            <p:ph idx="1"/>
          </p:nvPr>
        </p:nvSpPr>
        <p:spPr>
          <a:xfrm>
            <a:off x="1070568" y="1163788"/>
            <a:ext cx="10195560" cy="759903"/>
          </a:xfrm>
        </p:spPr>
        <p:txBody>
          <a:bodyPr/>
          <a:lstStyle/>
          <a:p>
            <a:pPr marL="0" indent="0">
              <a:buNone/>
            </a:pPr>
            <a:r>
              <a:rPr lang="en-US" b="1" dirty="0"/>
              <a:t>Results without Hyperparameter Tuning</a:t>
            </a:r>
          </a:p>
          <a:p>
            <a:pPr marL="0" indent="0">
              <a:buNone/>
            </a:pPr>
            <a:endParaRPr lang="en-US" dirty="0"/>
          </a:p>
        </p:txBody>
      </p:sp>
      <p:sp>
        <p:nvSpPr>
          <p:cNvPr id="3" name="Text Placeholder 2">
            <a:extLst>
              <a:ext uri="{FF2B5EF4-FFF2-40B4-BE49-F238E27FC236}">
                <a16:creationId xmlns:a16="http://schemas.microsoft.com/office/drawing/2014/main" id="{0D5CF092-8A93-11BB-EFA0-35B1C5BE1E2D}"/>
              </a:ext>
            </a:extLst>
          </p:cNvPr>
          <p:cNvSpPr>
            <a:spLocks noGrp="1"/>
          </p:cNvSpPr>
          <p:nvPr>
            <p:ph type="body" sz="quarter" idx="10"/>
          </p:nvPr>
        </p:nvSpPr>
        <p:spPr/>
        <p:txBody>
          <a:bodyPr/>
          <a:lstStyle/>
          <a:p>
            <a:r>
              <a:rPr lang="en-US" dirty="0"/>
              <a:t>Study 2- Model Evaluation and Results for GPP</a:t>
            </a:r>
          </a:p>
        </p:txBody>
      </p:sp>
      <p:graphicFrame>
        <p:nvGraphicFramePr>
          <p:cNvPr id="4" name="Table 3">
            <a:extLst>
              <a:ext uri="{FF2B5EF4-FFF2-40B4-BE49-F238E27FC236}">
                <a16:creationId xmlns:a16="http://schemas.microsoft.com/office/drawing/2014/main" id="{32271B4E-BAED-FEF3-F4E4-56D32CCA119C}"/>
              </a:ext>
            </a:extLst>
          </p:cNvPr>
          <p:cNvGraphicFramePr>
            <a:graphicFrameLocks noGrp="1"/>
          </p:cNvGraphicFramePr>
          <p:nvPr>
            <p:extLst>
              <p:ext uri="{D42A27DB-BD31-4B8C-83A1-F6EECF244321}">
                <p14:modId xmlns:p14="http://schemas.microsoft.com/office/powerpoint/2010/main" val="2030715756"/>
              </p:ext>
            </p:extLst>
          </p:nvPr>
        </p:nvGraphicFramePr>
        <p:xfrm>
          <a:off x="1153963" y="1596024"/>
          <a:ext cx="10112165" cy="1854200"/>
        </p:xfrm>
        <a:graphic>
          <a:graphicData uri="http://schemas.openxmlformats.org/drawingml/2006/table">
            <a:tbl>
              <a:tblPr firstRow="1" bandRow="1">
                <a:tableStyleId>{5C22544A-7EE6-4342-B048-85BDC9FD1C3A}</a:tableStyleId>
              </a:tblPr>
              <a:tblGrid>
                <a:gridCol w="3397874">
                  <a:extLst>
                    <a:ext uri="{9D8B030D-6E8A-4147-A177-3AD203B41FA5}">
                      <a16:colId xmlns:a16="http://schemas.microsoft.com/office/drawing/2014/main" val="1677048919"/>
                    </a:ext>
                  </a:extLst>
                </a:gridCol>
                <a:gridCol w="1658207">
                  <a:extLst>
                    <a:ext uri="{9D8B030D-6E8A-4147-A177-3AD203B41FA5}">
                      <a16:colId xmlns:a16="http://schemas.microsoft.com/office/drawing/2014/main" val="2833430753"/>
                    </a:ext>
                  </a:extLst>
                </a:gridCol>
                <a:gridCol w="2528042">
                  <a:extLst>
                    <a:ext uri="{9D8B030D-6E8A-4147-A177-3AD203B41FA5}">
                      <a16:colId xmlns:a16="http://schemas.microsoft.com/office/drawing/2014/main" val="659855110"/>
                    </a:ext>
                  </a:extLst>
                </a:gridCol>
                <a:gridCol w="2528042">
                  <a:extLst>
                    <a:ext uri="{9D8B030D-6E8A-4147-A177-3AD203B41FA5}">
                      <a16:colId xmlns:a16="http://schemas.microsoft.com/office/drawing/2014/main" val="2826627089"/>
                    </a:ext>
                  </a:extLst>
                </a:gridCol>
              </a:tblGrid>
              <a:tr h="370840">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78230298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Linear Regression</a:t>
                      </a:r>
                    </a:p>
                  </a:txBody>
                  <a:tcPr/>
                </a:tc>
                <a:tc>
                  <a:txBody>
                    <a:bodyPr/>
                    <a:lstStyle/>
                    <a:p>
                      <a:r>
                        <a:rPr lang="en-US" dirty="0"/>
                        <a:t>1.97</a:t>
                      </a:r>
                    </a:p>
                  </a:txBody>
                  <a:tcPr/>
                </a:tc>
                <a:tc>
                  <a:txBody>
                    <a:bodyPr/>
                    <a:lstStyle/>
                    <a:p>
                      <a:r>
                        <a:rPr lang="en-US" dirty="0"/>
                        <a:t>1.34</a:t>
                      </a:r>
                    </a:p>
                  </a:txBody>
                  <a:tcPr/>
                </a:tc>
                <a:tc>
                  <a:txBody>
                    <a:bodyPr/>
                    <a:lstStyle/>
                    <a:p>
                      <a:r>
                        <a:rPr lang="en-US" dirty="0"/>
                        <a:t>0.53</a:t>
                      </a:r>
                    </a:p>
                  </a:txBody>
                  <a:tcPr/>
                </a:tc>
                <a:extLst>
                  <a:ext uri="{0D108BD9-81ED-4DB2-BD59-A6C34878D82A}">
                    <a16:rowId xmlns:a16="http://schemas.microsoft.com/office/drawing/2014/main" val="2048987528"/>
                  </a:ext>
                </a:extLst>
              </a:tr>
              <a:tr h="370840">
                <a:tc>
                  <a:txBody>
                    <a:bodyPr/>
                    <a:lstStyle/>
                    <a:p>
                      <a:r>
                        <a:rPr lang="en-US" dirty="0"/>
                        <a:t>Support Vector Regressor</a:t>
                      </a:r>
                    </a:p>
                  </a:txBody>
                  <a:tcPr/>
                </a:tc>
                <a:tc>
                  <a:txBody>
                    <a:bodyPr/>
                    <a:lstStyle/>
                    <a:p>
                      <a:r>
                        <a:rPr lang="en-US" dirty="0"/>
                        <a:t>1.75</a:t>
                      </a:r>
                    </a:p>
                  </a:txBody>
                  <a:tcPr/>
                </a:tc>
                <a:tc>
                  <a:txBody>
                    <a:bodyPr/>
                    <a:lstStyle/>
                    <a:p>
                      <a:r>
                        <a:rPr lang="en-US" dirty="0"/>
                        <a:t>0.97</a:t>
                      </a:r>
                    </a:p>
                  </a:txBody>
                  <a:tcPr/>
                </a:tc>
                <a:tc>
                  <a:txBody>
                    <a:bodyPr/>
                    <a:lstStyle/>
                    <a:p>
                      <a:r>
                        <a:rPr lang="en-US" dirty="0"/>
                        <a:t>0.64</a:t>
                      </a:r>
                    </a:p>
                  </a:txBody>
                  <a:tcPr/>
                </a:tc>
                <a:extLst>
                  <a:ext uri="{0D108BD9-81ED-4DB2-BD59-A6C34878D82A}">
                    <a16:rowId xmlns:a16="http://schemas.microsoft.com/office/drawing/2014/main" val="502352667"/>
                  </a:ext>
                </a:extLst>
              </a:tr>
              <a:tr h="370840">
                <a:tc>
                  <a:txBody>
                    <a:bodyPr/>
                    <a:lstStyle/>
                    <a:p>
                      <a:r>
                        <a:rPr lang="en-US" dirty="0"/>
                        <a:t>Random Forest Regressor</a:t>
                      </a:r>
                    </a:p>
                  </a:txBody>
                  <a:tcPr/>
                </a:tc>
                <a:tc>
                  <a:txBody>
                    <a:bodyPr/>
                    <a:lstStyle/>
                    <a:p>
                      <a:r>
                        <a:rPr lang="en-US" dirty="0"/>
                        <a:t>1.59</a:t>
                      </a:r>
                    </a:p>
                  </a:txBody>
                  <a:tcPr/>
                </a:tc>
                <a:tc>
                  <a:txBody>
                    <a:bodyPr/>
                    <a:lstStyle/>
                    <a:p>
                      <a:r>
                        <a:rPr lang="en-US" dirty="0"/>
                        <a:t>0.81</a:t>
                      </a:r>
                    </a:p>
                  </a:txBody>
                  <a:tcPr/>
                </a:tc>
                <a:tc>
                  <a:txBody>
                    <a:bodyPr/>
                    <a:lstStyle/>
                    <a:p>
                      <a:r>
                        <a:rPr lang="en-US" dirty="0"/>
                        <a:t>0.69</a:t>
                      </a:r>
                    </a:p>
                  </a:txBody>
                  <a:tcPr/>
                </a:tc>
                <a:extLst>
                  <a:ext uri="{0D108BD9-81ED-4DB2-BD59-A6C34878D82A}">
                    <a16:rowId xmlns:a16="http://schemas.microsoft.com/office/drawing/2014/main" val="1674241154"/>
                  </a:ext>
                </a:extLst>
              </a:tr>
              <a:tr h="370840">
                <a:tc>
                  <a:txBody>
                    <a:bodyPr/>
                    <a:lstStyle/>
                    <a:p>
                      <a:r>
                        <a:rPr lang="en-US" dirty="0"/>
                        <a:t>XGBoost Regressor</a:t>
                      </a:r>
                    </a:p>
                  </a:txBody>
                  <a:tcPr/>
                </a:tc>
                <a:tc>
                  <a:txBody>
                    <a:bodyPr/>
                    <a:lstStyle/>
                    <a:p>
                      <a:r>
                        <a:rPr lang="en-US" dirty="0"/>
                        <a:t>1.73</a:t>
                      </a:r>
                    </a:p>
                  </a:txBody>
                  <a:tcPr/>
                </a:tc>
                <a:tc>
                  <a:txBody>
                    <a:bodyPr/>
                    <a:lstStyle/>
                    <a:p>
                      <a:r>
                        <a:rPr lang="en-US" dirty="0"/>
                        <a:t>1.03</a:t>
                      </a:r>
                    </a:p>
                  </a:txBody>
                  <a:tcPr/>
                </a:tc>
                <a:tc>
                  <a:txBody>
                    <a:bodyPr/>
                    <a:lstStyle/>
                    <a:p>
                      <a:r>
                        <a:rPr lang="en-US" dirty="0"/>
                        <a:t>0.65</a:t>
                      </a:r>
                    </a:p>
                  </a:txBody>
                  <a:tcPr/>
                </a:tc>
                <a:extLst>
                  <a:ext uri="{0D108BD9-81ED-4DB2-BD59-A6C34878D82A}">
                    <a16:rowId xmlns:a16="http://schemas.microsoft.com/office/drawing/2014/main" val="511694500"/>
                  </a:ext>
                </a:extLst>
              </a:tr>
            </a:tbl>
          </a:graphicData>
        </a:graphic>
      </p:graphicFrame>
      <p:sp>
        <p:nvSpPr>
          <p:cNvPr id="6" name="TextBox 5">
            <a:extLst>
              <a:ext uri="{FF2B5EF4-FFF2-40B4-BE49-F238E27FC236}">
                <a16:creationId xmlns:a16="http://schemas.microsoft.com/office/drawing/2014/main" id="{8AC91195-67F7-07E0-CA64-3BFD7C2E55D9}"/>
              </a:ext>
            </a:extLst>
          </p:cNvPr>
          <p:cNvSpPr txBox="1"/>
          <p:nvPr/>
        </p:nvSpPr>
        <p:spPr>
          <a:xfrm>
            <a:off x="1153963" y="3585077"/>
            <a:ext cx="6167885" cy="369332"/>
          </a:xfrm>
          <a:prstGeom prst="rect">
            <a:avLst/>
          </a:prstGeom>
          <a:noFill/>
        </p:spPr>
        <p:txBody>
          <a:bodyPr wrap="square">
            <a:spAutoFit/>
          </a:bodyPr>
          <a:lstStyle/>
          <a:p>
            <a:pPr defTabSz="914400">
              <a:lnSpc>
                <a:spcPct val="90000"/>
              </a:lnSpc>
              <a:spcBef>
                <a:spcPts val="1200"/>
              </a:spcBef>
              <a:buClr>
                <a:schemeClr val="accent1"/>
              </a:buClr>
            </a:pPr>
            <a:r>
              <a:rPr lang="en-US" sz="2000" b="1" dirty="0">
                <a:solidFill>
                  <a:schemeClr val="tx1">
                    <a:lumMod val="65000"/>
                    <a:lumOff val="35000"/>
                  </a:schemeClr>
                </a:solidFill>
              </a:rPr>
              <a:t>Results with Hyperparameter Tuning</a:t>
            </a:r>
          </a:p>
        </p:txBody>
      </p:sp>
      <p:graphicFrame>
        <p:nvGraphicFramePr>
          <p:cNvPr id="17" name="Table 16">
            <a:extLst>
              <a:ext uri="{FF2B5EF4-FFF2-40B4-BE49-F238E27FC236}">
                <a16:creationId xmlns:a16="http://schemas.microsoft.com/office/drawing/2014/main" id="{09E93D6C-7039-C4CF-0138-F2F6D1673BC6}"/>
              </a:ext>
            </a:extLst>
          </p:cNvPr>
          <p:cNvGraphicFramePr>
            <a:graphicFrameLocks noGrp="1"/>
          </p:cNvGraphicFramePr>
          <p:nvPr>
            <p:extLst>
              <p:ext uri="{D42A27DB-BD31-4B8C-83A1-F6EECF244321}">
                <p14:modId xmlns:p14="http://schemas.microsoft.com/office/powerpoint/2010/main" val="1395697022"/>
              </p:ext>
            </p:extLst>
          </p:nvPr>
        </p:nvGraphicFramePr>
        <p:xfrm>
          <a:off x="1153963" y="4089262"/>
          <a:ext cx="10112166" cy="1849120"/>
        </p:xfrm>
        <a:graphic>
          <a:graphicData uri="http://schemas.openxmlformats.org/drawingml/2006/table">
            <a:tbl>
              <a:tblPr firstRow="1" bandRow="1">
                <a:tableStyleId>{5C22544A-7EE6-4342-B048-85BDC9FD1C3A}</a:tableStyleId>
              </a:tblPr>
              <a:tblGrid>
                <a:gridCol w="3397875">
                  <a:extLst>
                    <a:ext uri="{9D8B030D-6E8A-4147-A177-3AD203B41FA5}">
                      <a16:colId xmlns:a16="http://schemas.microsoft.com/office/drawing/2014/main" val="1677048919"/>
                    </a:ext>
                  </a:extLst>
                </a:gridCol>
                <a:gridCol w="1658207">
                  <a:extLst>
                    <a:ext uri="{9D8B030D-6E8A-4147-A177-3AD203B41FA5}">
                      <a16:colId xmlns:a16="http://schemas.microsoft.com/office/drawing/2014/main" val="2833430753"/>
                    </a:ext>
                  </a:extLst>
                </a:gridCol>
                <a:gridCol w="2528042">
                  <a:extLst>
                    <a:ext uri="{9D8B030D-6E8A-4147-A177-3AD203B41FA5}">
                      <a16:colId xmlns:a16="http://schemas.microsoft.com/office/drawing/2014/main" val="659855110"/>
                    </a:ext>
                  </a:extLst>
                </a:gridCol>
                <a:gridCol w="2528042">
                  <a:extLst>
                    <a:ext uri="{9D8B030D-6E8A-4147-A177-3AD203B41FA5}">
                      <a16:colId xmlns:a16="http://schemas.microsoft.com/office/drawing/2014/main" val="2826627089"/>
                    </a:ext>
                  </a:extLst>
                </a:gridCol>
              </a:tblGrid>
              <a:tr h="370840">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78230298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Linear Regression(Without Tuned)</a:t>
                      </a:r>
                    </a:p>
                  </a:txBody>
                  <a:tcPr/>
                </a:tc>
                <a:tc>
                  <a:txBody>
                    <a:bodyPr/>
                    <a:lstStyle/>
                    <a:p>
                      <a:r>
                        <a:rPr lang="en-US" dirty="0"/>
                        <a:t>1.97</a:t>
                      </a:r>
                    </a:p>
                  </a:txBody>
                  <a:tcPr/>
                </a:tc>
                <a:tc>
                  <a:txBody>
                    <a:bodyPr/>
                    <a:lstStyle/>
                    <a:p>
                      <a:r>
                        <a:rPr lang="en-US" dirty="0"/>
                        <a:t>1.34</a:t>
                      </a:r>
                    </a:p>
                  </a:txBody>
                  <a:tcPr/>
                </a:tc>
                <a:tc>
                  <a:txBody>
                    <a:bodyPr/>
                    <a:lstStyle/>
                    <a:p>
                      <a:r>
                        <a:rPr lang="en-US" dirty="0"/>
                        <a:t>0.53</a:t>
                      </a:r>
                    </a:p>
                  </a:txBody>
                  <a:tcPr/>
                </a:tc>
                <a:extLst>
                  <a:ext uri="{0D108BD9-81ED-4DB2-BD59-A6C34878D82A}">
                    <a16:rowId xmlns:a16="http://schemas.microsoft.com/office/drawing/2014/main" val="2048987528"/>
                  </a:ext>
                </a:extLst>
              </a:tr>
              <a:tr h="370840">
                <a:tc>
                  <a:txBody>
                    <a:bodyPr/>
                    <a:lstStyle/>
                    <a:p>
                      <a:r>
                        <a:rPr lang="en-US" dirty="0"/>
                        <a:t>Support Vector Regressor</a:t>
                      </a:r>
                    </a:p>
                  </a:txBody>
                  <a:tcPr/>
                </a:tc>
                <a:tc>
                  <a:txBody>
                    <a:bodyPr/>
                    <a:lstStyle/>
                    <a:p>
                      <a:r>
                        <a:rPr lang="en-US" dirty="0"/>
                        <a:t>1.55</a:t>
                      </a:r>
                    </a:p>
                  </a:txBody>
                  <a:tcPr/>
                </a:tc>
                <a:tc>
                  <a:txBody>
                    <a:bodyPr/>
                    <a:lstStyle/>
                    <a:p>
                      <a:r>
                        <a:rPr lang="en-US" dirty="0"/>
                        <a:t>0.72</a:t>
                      </a:r>
                    </a:p>
                  </a:txBody>
                  <a:tcPr/>
                </a:tc>
                <a:tc>
                  <a:txBody>
                    <a:bodyPr/>
                    <a:lstStyle/>
                    <a:p>
                      <a:r>
                        <a:rPr lang="en-US" dirty="0"/>
                        <a:t>0.71</a:t>
                      </a:r>
                    </a:p>
                  </a:txBody>
                  <a:tcPr/>
                </a:tc>
                <a:extLst>
                  <a:ext uri="{0D108BD9-81ED-4DB2-BD59-A6C34878D82A}">
                    <a16:rowId xmlns:a16="http://schemas.microsoft.com/office/drawing/2014/main" val="502352667"/>
                  </a:ext>
                </a:extLst>
              </a:tr>
              <a:tr h="370840">
                <a:tc>
                  <a:txBody>
                    <a:bodyPr/>
                    <a:lstStyle/>
                    <a:p>
                      <a:r>
                        <a:rPr lang="en-US" dirty="0"/>
                        <a:t>Random Forest Regressor</a:t>
                      </a:r>
                    </a:p>
                  </a:txBody>
                  <a:tcPr/>
                </a:tc>
                <a:tc>
                  <a:txBody>
                    <a:bodyPr/>
                    <a:lstStyle/>
                    <a:p>
                      <a:r>
                        <a:rPr lang="en-US" dirty="0"/>
                        <a:t>1.48</a:t>
                      </a:r>
                    </a:p>
                  </a:txBody>
                  <a:tcPr/>
                </a:tc>
                <a:tc>
                  <a:txBody>
                    <a:bodyPr/>
                    <a:lstStyle/>
                    <a:p>
                      <a:r>
                        <a:rPr lang="en-US" dirty="0"/>
                        <a:t>0.76</a:t>
                      </a:r>
                    </a:p>
                  </a:txBody>
                  <a:tcPr/>
                </a:tc>
                <a:tc>
                  <a:txBody>
                    <a:bodyPr/>
                    <a:lstStyle/>
                    <a:p>
                      <a:r>
                        <a:rPr lang="en-US" dirty="0"/>
                        <a:t>0.73</a:t>
                      </a:r>
                    </a:p>
                  </a:txBody>
                  <a:tcPr/>
                </a:tc>
                <a:extLst>
                  <a:ext uri="{0D108BD9-81ED-4DB2-BD59-A6C34878D82A}">
                    <a16:rowId xmlns:a16="http://schemas.microsoft.com/office/drawing/2014/main" val="1674241154"/>
                  </a:ext>
                </a:extLst>
              </a:tr>
              <a:tr h="370840">
                <a:tc>
                  <a:txBody>
                    <a:bodyPr/>
                    <a:lstStyle/>
                    <a:p>
                      <a:r>
                        <a:rPr lang="en-US" dirty="0"/>
                        <a:t>XGBoost Regressor</a:t>
                      </a:r>
                    </a:p>
                  </a:txBody>
                  <a:tcPr/>
                </a:tc>
                <a:tc>
                  <a:txBody>
                    <a:bodyPr/>
                    <a:lstStyle/>
                    <a:p>
                      <a:r>
                        <a:rPr lang="en-US" dirty="0"/>
                        <a:t>1.70</a:t>
                      </a:r>
                    </a:p>
                  </a:txBody>
                  <a:tcPr/>
                </a:tc>
                <a:tc>
                  <a:txBody>
                    <a:bodyPr/>
                    <a:lstStyle/>
                    <a:p>
                      <a:r>
                        <a:rPr lang="en-US" dirty="0"/>
                        <a:t>0.96</a:t>
                      </a:r>
                    </a:p>
                  </a:txBody>
                  <a:tcPr/>
                </a:tc>
                <a:tc>
                  <a:txBody>
                    <a:bodyPr/>
                    <a:lstStyle/>
                    <a:p>
                      <a:r>
                        <a:rPr lang="en-US" dirty="0"/>
                        <a:t>0.67</a:t>
                      </a:r>
                    </a:p>
                  </a:txBody>
                  <a:tcPr/>
                </a:tc>
                <a:extLst>
                  <a:ext uri="{0D108BD9-81ED-4DB2-BD59-A6C34878D82A}">
                    <a16:rowId xmlns:a16="http://schemas.microsoft.com/office/drawing/2014/main" val="511694500"/>
                  </a:ext>
                </a:extLst>
              </a:tr>
            </a:tbl>
          </a:graphicData>
        </a:graphic>
      </p:graphicFrame>
    </p:spTree>
    <p:extLst>
      <p:ext uri="{BB962C8B-B14F-4D97-AF65-F5344CB8AC3E}">
        <p14:creationId xmlns:p14="http://schemas.microsoft.com/office/powerpoint/2010/main" val="2134484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401B50-5CD5-C42A-94A0-D88E5C0015A7}"/>
              </a:ext>
            </a:extLst>
          </p:cNvPr>
          <p:cNvSpPr>
            <a:spLocks noGrp="1"/>
          </p:cNvSpPr>
          <p:nvPr>
            <p:ph sz="half" idx="1"/>
          </p:nvPr>
        </p:nvSpPr>
        <p:spPr>
          <a:xfrm>
            <a:off x="573994" y="1161287"/>
            <a:ext cx="3474720" cy="6059320"/>
          </a:xfrm>
        </p:spPr>
        <p:txBody>
          <a:bodyPr>
            <a:normAutofit/>
          </a:bodyPr>
          <a:lstStyle/>
          <a:p>
            <a:r>
              <a:rPr lang="en-US" dirty="0"/>
              <a:t>The objective of this project is to predict EVI and LSWI based on weather and soil variables for the one pasture and validate the same for other pastures.</a:t>
            </a:r>
          </a:p>
          <a:p>
            <a:r>
              <a:rPr lang="en-US" dirty="0"/>
              <a:t>Identify the variables which affect the most in predicting EVI and LSWI</a:t>
            </a:r>
          </a:p>
          <a:p>
            <a:r>
              <a:rPr lang="en-US" dirty="0"/>
              <a:t>Allows the USDA to effectively save their cost as well as the time. </a:t>
            </a:r>
          </a:p>
          <a:p>
            <a:r>
              <a:rPr lang="en-US" dirty="0"/>
              <a:t>Working with DISC and USDA</a:t>
            </a:r>
          </a:p>
          <a:p>
            <a:pPr marL="0" indent="0">
              <a:buNone/>
            </a:pPr>
            <a:endParaRPr lang="en-US" dirty="0"/>
          </a:p>
          <a:p>
            <a:endParaRPr lang="en-US" dirty="0"/>
          </a:p>
          <a:p>
            <a:endParaRPr lang="en-US" dirty="0"/>
          </a:p>
          <a:p>
            <a:r>
              <a:rPr lang="en-US" dirty="0"/>
              <a:t>To save their cost effectively</a:t>
            </a:r>
          </a:p>
        </p:txBody>
      </p:sp>
      <p:sp>
        <p:nvSpPr>
          <p:cNvPr id="3" name="Text Placeholder 2">
            <a:extLst>
              <a:ext uri="{FF2B5EF4-FFF2-40B4-BE49-F238E27FC236}">
                <a16:creationId xmlns:a16="http://schemas.microsoft.com/office/drawing/2014/main" id="{A30ECA61-94DC-0D19-B38E-B537E457D9E4}"/>
              </a:ext>
            </a:extLst>
          </p:cNvPr>
          <p:cNvSpPr>
            <a:spLocks noGrp="1"/>
          </p:cNvSpPr>
          <p:nvPr>
            <p:ph type="body" sz="quarter" idx="10"/>
          </p:nvPr>
        </p:nvSpPr>
        <p:spPr/>
        <p:txBody>
          <a:bodyPr/>
          <a:lstStyle/>
          <a:p>
            <a:r>
              <a:rPr lang="en-US" dirty="0"/>
              <a:t>Study 1- Project Definition</a:t>
            </a:r>
          </a:p>
        </p:txBody>
      </p:sp>
      <p:pic>
        <p:nvPicPr>
          <p:cNvPr id="10" name="Picture Placeholder 9" descr="A field of green plants&#10;&#10;Description automatically generated">
            <a:extLst>
              <a:ext uri="{FF2B5EF4-FFF2-40B4-BE49-F238E27FC236}">
                <a16:creationId xmlns:a16="http://schemas.microsoft.com/office/drawing/2014/main" id="{21F3BA2F-53FA-E24F-ABB8-0F1E93199FAF}"/>
              </a:ext>
            </a:extLst>
          </p:cNvPr>
          <p:cNvPicPr>
            <a:picLocks noGrp="1" noChangeAspect="1"/>
          </p:cNvPicPr>
          <p:nvPr>
            <p:ph type="pic" sz="quarter" idx="11"/>
          </p:nvPr>
        </p:nvPicPr>
        <p:blipFill>
          <a:blip r:embed="rId2"/>
          <a:srcRect l="11075" r="11075"/>
          <a:stretch>
            <a:fillRect/>
          </a:stretch>
        </p:blipFill>
        <p:spPr/>
      </p:pic>
    </p:spTree>
    <p:extLst>
      <p:ext uri="{BB962C8B-B14F-4D97-AF65-F5344CB8AC3E}">
        <p14:creationId xmlns:p14="http://schemas.microsoft.com/office/powerpoint/2010/main" val="19721507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2B8774-B569-8FF9-F56E-50FB1378ABC1}"/>
              </a:ext>
            </a:extLst>
          </p:cNvPr>
          <p:cNvSpPr>
            <a:spLocks noGrp="1"/>
          </p:cNvSpPr>
          <p:nvPr>
            <p:ph idx="1"/>
          </p:nvPr>
        </p:nvSpPr>
        <p:spPr>
          <a:xfrm>
            <a:off x="1070568" y="1163788"/>
            <a:ext cx="10195560" cy="3339201"/>
          </a:xfrm>
        </p:spPr>
        <p:txBody>
          <a:bodyPr/>
          <a:lstStyle/>
          <a:p>
            <a:pPr marL="0" indent="0">
              <a:buNone/>
            </a:pPr>
            <a:endParaRPr lang="en-US" dirty="0"/>
          </a:p>
          <a:p>
            <a:pPr marL="0" indent="0">
              <a:buNone/>
            </a:pPr>
            <a:endParaRPr lang="en-US" dirty="0"/>
          </a:p>
          <a:p>
            <a:endParaRPr lang="en-US" dirty="0"/>
          </a:p>
          <a:p>
            <a:pPr marL="0" indent="0">
              <a:buNone/>
            </a:pPr>
            <a:endParaRPr lang="en-US" dirty="0"/>
          </a:p>
          <a:p>
            <a:endParaRPr lang="en-US" dirty="0"/>
          </a:p>
        </p:txBody>
      </p:sp>
      <p:sp>
        <p:nvSpPr>
          <p:cNvPr id="3" name="Text Placeholder 2">
            <a:extLst>
              <a:ext uri="{FF2B5EF4-FFF2-40B4-BE49-F238E27FC236}">
                <a16:creationId xmlns:a16="http://schemas.microsoft.com/office/drawing/2014/main" id="{97278CC3-93B6-2046-C9A4-A2F8925FC414}"/>
              </a:ext>
            </a:extLst>
          </p:cNvPr>
          <p:cNvSpPr>
            <a:spLocks noGrp="1"/>
          </p:cNvSpPr>
          <p:nvPr>
            <p:ph type="body" sz="quarter" idx="10"/>
          </p:nvPr>
        </p:nvSpPr>
        <p:spPr/>
        <p:txBody>
          <a:bodyPr/>
          <a:lstStyle/>
          <a:p>
            <a:r>
              <a:rPr lang="en-US" dirty="0"/>
              <a:t>Study 2 – Model Hyperparameter tuning for NEE</a:t>
            </a:r>
          </a:p>
        </p:txBody>
      </p:sp>
      <p:graphicFrame>
        <p:nvGraphicFramePr>
          <p:cNvPr id="5" name="Table 4">
            <a:extLst>
              <a:ext uri="{FF2B5EF4-FFF2-40B4-BE49-F238E27FC236}">
                <a16:creationId xmlns:a16="http://schemas.microsoft.com/office/drawing/2014/main" id="{5C899F01-389E-1412-08DB-16261F47919B}"/>
              </a:ext>
            </a:extLst>
          </p:cNvPr>
          <p:cNvGraphicFramePr>
            <a:graphicFrameLocks noGrp="1"/>
          </p:cNvGraphicFramePr>
          <p:nvPr>
            <p:extLst>
              <p:ext uri="{D42A27DB-BD31-4B8C-83A1-F6EECF244321}">
                <p14:modId xmlns:p14="http://schemas.microsoft.com/office/powerpoint/2010/main" val="293918830"/>
              </p:ext>
            </p:extLst>
          </p:nvPr>
        </p:nvGraphicFramePr>
        <p:xfrm>
          <a:off x="1181820" y="1354347"/>
          <a:ext cx="10043896" cy="4970539"/>
        </p:xfrm>
        <a:graphic>
          <a:graphicData uri="http://schemas.openxmlformats.org/drawingml/2006/table">
            <a:tbl>
              <a:tblPr firstRow="1" bandRow="1">
                <a:tableStyleId>{5C22544A-7EE6-4342-B048-85BDC9FD1C3A}</a:tableStyleId>
              </a:tblPr>
              <a:tblGrid>
                <a:gridCol w="2859155">
                  <a:extLst>
                    <a:ext uri="{9D8B030D-6E8A-4147-A177-3AD203B41FA5}">
                      <a16:colId xmlns:a16="http://schemas.microsoft.com/office/drawing/2014/main" val="1065908487"/>
                    </a:ext>
                  </a:extLst>
                </a:gridCol>
                <a:gridCol w="4343900">
                  <a:extLst>
                    <a:ext uri="{9D8B030D-6E8A-4147-A177-3AD203B41FA5}">
                      <a16:colId xmlns:a16="http://schemas.microsoft.com/office/drawing/2014/main" val="1805331179"/>
                    </a:ext>
                  </a:extLst>
                </a:gridCol>
                <a:gridCol w="2840841">
                  <a:extLst>
                    <a:ext uri="{9D8B030D-6E8A-4147-A177-3AD203B41FA5}">
                      <a16:colId xmlns:a16="http://schemas.microsoft.com/office/drawing/2014/main" val="3023022187"/>
                    </a:ext>
                  </a:extLst>
                </a:gridCol>
              </a:tblGrid>
              <a:tr h="423025">
                <a:tc>
                  <a:txBody>
                    <a:bodyPr/>
                    <a:lstStyle/>
                    <a:p>
                      <a:r>
                        <a:rPr lang="en-US" dirty="0"/>
                        <a:t>Model Name</a:t>
                      </a:r>
                    </a:p>
                  </a:txBody>
                  <a:tcPr/>
                </a:tc>
                <a:tc>
                  <a:txBody>
                    <a:bodyPr/>
                    <a:lstStyle/>
                    <a:p>
                      <a:r>
                        <a:rPr lang="en-US" dirty="0"/>
                        <a:t>Hyperparameter Tuning</a:t>
                      </a:r>
                    </a:p>
                  </a:txBody>
                  <a:tcPr/>
                </a:tc>
                <a:tc>
                  <a:txBody>
                    <a:bodyPr/>
                    <a:lstStyle/>
                    <a:p>
                      <a:r>
                        <a:rPr lang="en-US" dirty="0"/>
                        <a:t>Best Hyperparameters</a:t>
                      </a:r>
                    </a:p>
                  </a:txBody>
                  <a:tcPr/>
                </a:tc>
                <a:extLst>
                  <a:ext uri="{0D108BD9-81ED-4DB2-BD59-A6C34878D82A}">
                    <a16:rowId xmlns:a16="http://schemas.microsoft.com/office/drawing/2014/main" val="2639992814"/>
                  </a:ext>
                </a:extLst>
              </a:tr>
              <a:tr h="423025">
                <a:tc>
                  <a:txBody>
                    <a:bodyPr/>
                    <a:lstStyle/>
                    <a:p>
                      <a:r>
                        <a:rPr lang="en-US" dirty="0"/>
                        <a:t>Linear Regression</a:t>
                      </a:r>
                    </a:p>
                  </a:txBody>
                  <a:tcPr/>
                </a:tc>
                <a:tc>
                  <a:txBody>
                    <a:bodyPr/>
                    <a:lstStyle/>
                    <a:p>
                      <a:r>
                        <a:rPr lang="en-US" dirty="0"/>
                        <a:t>N/A</a:t>
                      </a:r>
                    </a:p>
                  </a:txBody>
                  <a:tcPr/>
                </a:tc>
                <a:tc>
                  <a:txBody>
                    <a:bodyPr/>
                    <a:lstStyle/>
                    <a:p>
                      <a:r>
                        <a:rPr lang="en-US" dirty="0"/>
                        <a:t>N/A</a:t>
                      </a:r>
                    </a:p>
                  </a:txBody>
                  <a:tcPr/>
                </a:tc>
                <a:extLst>
                  <a:ext uri="{0D108BD9-81ED-4DB2-BD59-A6C34878D82A}">
                    <a16:rowId xmlns:a16="http://schemas.microsoft.com/office/drawing/2014/main" val="4149094364"/>
                  </a:ext>
                </a:extLst>
              </a:tr>
              <a:tr h="1057561">
                <a:tc>
                  <a:txBody>
                    <a:bodyPr/>
                    <a:lstStyle/>
                    <a:p>
                      <a:r>
                        <a:rPr lang="en-US" dirty="0"/>
                        <a:t>Support Vector Regressor</a:t>
                      </a:r>
                    </a:p>
                  </a:txBody>
                  <a:tcPr/>
                </a:tc>
                <a:tc>
                  <a:txBody>
                    <a:bodyPr/>
                    <a:lstStyle/>
                    <a:p>
                      <a:r>
                        <a:rPr lang="en-US" sz="1800" kern="1200" dirty="0">
                          <a:solidFill>
                            <a:schemeClr val="dk1"/>
                          </a:solidFill>
                          <a:effectLst/>
                          <a:latin typeface="+mn-lt"/>
                          <a:ea typeface="+mn-ea"/>
                          <a:cs typeface="+mn-cs"/>
                        </a:rPr>
                        <a:t>C = [0.1, 1, 10]</a:t>
                      </a:r>
                    </a:p>
                    <a:p>
                      <a:r>
                        <a:rPr lang="en-US" sz="1800" kern="1200" dirty="0">
                          <a:solidFill>
                            <a:schemeClr val="dk1"/>
                          </a:solidFill>
                          <a:effectLst/>
                          <a:latin typeface="+mn-lt"/>
                          <a:ea typeface="+mn-ea"/>
                          <a:cs typeface="+mn-cs"/>
                        </a:rPr>
                        <a:t>gamma = [0.01, 0.1, 1]</a:t>
                      </a:r>
                    </a:p>
                    <a:p>
                      <a:r>
                        <a:rPr lang="en-US" sz="1800" kern="1200" dirty="0">
                          <a:solidFill>
                            <a:schemeClr val="dk1"/>
                          </a:solidFill>
                          <a:effectLst/>
                          <a:latin typeface="+mn-lt"/>
                          <a:ea typeface="+mn-ea"/>
                          <a:cs typeface="+mn-cs"/>
                        </a:rPr>
                        <a:t>Kernel = [‘</a:t>
                      </a:r>
                      <a:r>
                        <a:rPr lang="en-US" sz="1800" kern="1200" dirty="0" err="1">
                          <a:solidFill>
                            <a:schemeClr val="dk1"/>
                          </a:solidFill>
                          <a:effectLst/>
                          <a:latin typeface="+mn-lt"/>
                          <a:ea typeface="+mn-ea"/>
                          <a:cs typeface="+mn-cs"/>
                        </a:rPr>
                        <a:t>rbf</a:t>
                      </a:r>
                      <a:r>
                        <a:rPr lang="en-US" sz="1800" kern="1200" dirty="0">
                          <a:solidFill>
                            <a:schemeClr val="dk1"/>
                          </a:solidFill>
                          <a:effectLst/>
                          <a:latin typeface="+mn-lt"/>
                          <a:ea typeface="+mn-ea"/>
                          <a:cs typeface="+mn-cs"/>
                        </a:rPr>
                        <a:t>’, ‘sigmoid’]</a:t>
                      </a:r>
                      <a:endParaRPr lang="en-US" dirty="0"/>
                    </a:p>
                  </a:txBody>
                  <a:tcPr/>
                </a:tc>
                <a:tc>
                  <a:txBody>
                    <a:bodyPr/>
                    <a:lstStyle/>
                    <a:p>
                      <a:r>
                        <a:rPr lang="en-US" dirty="0"/>
                        <a:t>C = 10,</a:t>
                      </a:r>
                    </a:p>
                    <a:p>
                      <a:r>
                        <a:rPr lang="en-US" dirty="0"/>
                        <a:t>gamma = 0.1</a:t>
                      </a:r>
                    </a:p>
                    <a:p>
                      <a:r>
                        <a:rPr lang="en-US" sz="1800" kern="1200" dirty="0">
                          <a:solidFill>
                            <a:schemeClr val="dk1"/>
                          </a:solidFill>
                          <a:effectLst/>
                          <a:latin typeface="+mn-lt"/>
                          <a:ea typeface="+mn-ea"/>
                          <a:cs typeface="+mn-cs"/>
                        </a:rPr>
                        <a:t>Kernel = </a:t>
                      </a:r>
                      <a:r>
                        <a:rPr lang="en-US" sz="1800" kern="1200" dirty="0" err="1">
                          <a:solidFill>
                            <a:schemeClr val="dk1"/>
                          </a:solidFill>
                          <a:effectLst/>
                          <a:latin typeface="+mn-lt"/>
                          <a:ea typeface="+mn-ea"/>
                          <a:cs typeface="+mn-cs"/>
                        </a:rPr>
                        <a:t>rbf</a:t>
                      </a:r>
                      <a:endParaRPr lang="en-US" dirty="0"/>
                    </a:p>
                  </a:txBody>
                  <a:tcPr/>
                </a:tc>
                <a:extLst>
                  <a:ext uri="{0D108BD9-81ED-4DB2-BD59-A6C34878D82A}">
                    <a16:rowId xmlns:a16="http://schemas.microsoft.com/office/drawing/2014/main" val="113555452"/>
                  </a:ext>
                </a:extLst>
              </a:tr>
              <a:tr h="1374830">
                <a:tc>
                  <a:txBody>
                    <a:bodyPr/>
                    <a:lstStyle/>
                    <a:p>
                      <a:r>
                        <a:rPr lang="en-US" dirty="0"/>
                        <a:t>Random Forest Regressor</a:t>
                      </a:r>
                    </a:p>
                  </a:txBody>
                  <a:tcPr/>
                </a:tc>
                <a:tc>
                  <a:txBody>
                    <a:bodyPr/>
                    <a:lstStyle/>
                    <a:p>
                      <a:r>
                        <a:rPr lang="en-US" sz="1800" kern="1200" dirty="0" err="1">
                          <a:solidFill>
                            <a:schemeClr val="dk1"/>
                          </a:solidFill>
                          <a:effectLst/>
                          <a:latin typeface="+mn-lt"/>
                          <a:ea typeface="+mn-ea"/>
                          <a:cs typeface="+mn-cs"/>
                        </a:rPr>
                        <a:t>n_estimators</a:t>
                      </a:r>
                      <a:r>
                        <a:rPr lang="en-US" sz="1800" kern="1200" dirty="0">
                          <a:solidFill>
                            <a:schemeClr val="dk1"/>
                          </a:solidFill>
                          <a:effectLst/>
                          <a:latin typeface="+mn-lt"/>
                          <a:ea typeface="+mn-ea"/>
                          <a:cs typeface="+mn-cs"/>
                        </a:rPr>
                        <a:t> = [50,100,200,300,500,1000],</a:t>
                      </a:r>
                    </a:p>
                    <a:p>
                      <a:r>
                        <a:rPr lang="en-US" sz="1800" kern="1200" dirty="0" err="1">
                          <a:solidFill>
                            <a:schemeClr val="dk1"/>
                          </a:solidFill>
                          <a:effectLst/>
                          <a:latin typeface="+mn-lt"/>
                          <a:ea typeface="+mn-ea"/>
                          <a:cs typeface="+mn-cs"/>
                        </a:rPr>
                        <a:t>max_depth</a:t>
                      </a:r>
                      <a:r>
                        <a:rPr lang="en-US" sz="1800" kern="1200" dirty="0">
                          <a:solidFill>
                            <a:schemeClr val="dk1"/>
                          </a:solidFill>
                          <a:effectLst/>
                          <a:latin typeface="+mn-lt"/>
                          <a:ea typeface="+mn-ea"/>
                          <a:cs typeface="+mn-cs"/>
                        </a:rPr>
                        <a:t> = [3,4,5,6],</a:t>
                      </a:r>
                    </a:p>
                    <a:p>
                      <a:r>
                        <a:rPr lang="en-US" sz="1800" kern="1200" dirty="0" err="1">
                          <a:solidFill>
                            <a:schemeClr val="dk1"/>
                          </a:solidFill>
                          <a:effectLst/>
                          <a:latin typeface="+mn-lt"/>
                          <a:ea typeface="+mn-ea"/>
                          <a:cs typeface="+mn-cs"/>
                        </a:rPr>
                        <a:t>min_samples_split</a:t>
                      </a:r>
                      <a:r>
                        <a:rPr lang="en-US" sz="1800" kern="1200" dirty="0">
                          <a:solidFill>
                            <a:schemeClr val="dk1"/>
                          </a:solidFill>
                          <a:effectLst/>
                          <a:latin typeface="+mn-lt"/>
                          <a:ea typeface="+mn-ea"/>
                          <a:cs typeface="+mn-cs"/>
                        </a:rPr>
                        <a:t> = [2,3,4 5,6]</a:t>
                      </a:r>
                    </a:p>
                  </a:txBody>
                  <a:tcPr/>
                </a:tc>
                <a:tc>
                  <a:txBody>
                    <a:bodyPr/>
                    <a:lstStyle/>
                    <a:p>
                      <a:r>
                        <a:rPr lang="en-US" dirty="0" err="1"/>
                        <a:t>n_estimators</a:t>
                      </a:r>
                      <a:r>
                        <a:rPr lang="en-US" dirty="0"/>
                        <a:t> = 1000</a:t>
                      </a:r>
                    </a:p>
                    <a:p>
                      <a:r>
                        <a:rPr lang="en-US" dirty="0" err="1"/>
                        <a:t>max_depth</a:t>
                      </a:r>
                      <a:r>
                        <a:rPr lang="en-US" dirty="0"/>
                        <a:t> =  6</a:t>
                      </a:r>
                    </a:p>
                    <a:p>
                      <a:r>
                        <a:rPr lang="en-US" dirty="0" err="1"/>
                        <a:t>min_samples_split</a:t>
                      </a:r>
                      <a:r>
                        <a:rPr lang="en-US" dirty="0"/>
                        <a:t> = 3</a:t>
                      </a:r>
                    </a:p>
                  </a:txBody>
                  <a:tcPr/>
                </a:tc>
                <a:extLst>
                  <a:ext uri="{0D108BD9-81ED-4DB2-BD59-A6C34878D82A}">
                    <a16:rowId xmlns:a16="http://schemas.microsoft.com/office/drawing/2014/main" val="3711910867"/>
                  </a:ext>
                </a:extLst>
              </a:tr>
              <a:tr h="1692098">
                <a:tc>
                  <a:txBody>
                    <a:bodyPr/>
                    <a:lstStyle/>
                    <a:p>
                      <a:r>
                        <a:rPr lang="en-US" dirty="0"/>
                        <a:t>XGBoost Regressor</a:t>
                      </a:r>
                    </a:p>
                  </a:txBody>
                  <a:tcPr/>
                </a:tc>
                <a:tc>
                  <a:txBody>
                    <a:bodyPr/>
                    <a:lstStyle/>
                    <a:p>
                      <a:pPr marL="0" marR="0" algn="l" defTabSz="914400" rtl="0" eaLnBrk="1" latinLnBrk="0" hangingPunct="1">
                        <a:spcBef>
                          <a:spcPts val="5"/>
                        </a:spcBef>
                        <a:spcAft>
                          <a:spcPts val="0"/>
                        </a:spcAft>
                      </a:pPr>
                      <a:r>
                        <a:rPr lang="en-US" sz="1800" kern="1200" dirty="0" err="1">
                          <a:solidFill>
                            <a:schemeClr val="dk1"/>
                          </a:solidFill>
                          <a:effectLst/>
                          <a:latin typeface="+mn-lt"/>
                          <a:ea typeface="+mn-ea"/>
                          <a:cs typeface="+mn-cs"/>
                        </a:rPr>
                        <a:t>n_estimators</a:t>
                      </a:r>
                      <a:r>
                        <a:rPr lang="en-US" sz="1800" kern="1200" dirty="0">
                          <a:solidFill>
                            <a:schemeClr val="dk1"/>
                          </a:solidFill>
                          <a:effectLst/>
                          <a:latin typeface="+mn-lt"/>
                          <a:ea typeface="+mn-ea"/>
                          <a:cs typeface="+mn-cs"/>
                        </a:rPr>
                        <a:t> = [50,100,200,300,500,1000],</a:t>
                      </a:r>
                    </a:p>
                    <a:p>
                      <a:pPr marL="0" marR="0" algn="l" defTabSz="914400" rtl="0" eaLnBrk="1" latinLnBrk="0" hangingPunct="1">
                        <a:spcBef>
                          <a:spcPts val="5"/>
                        </a:spcBef>
                        <a:spcAft>
                          <a:spcPts val="0"/>
                        </a:spcAft>
                      </a:pPr>
                      <a:r>
                        <a:rPr lang="en-US" sz="1800" kern="1200" dirty="0" err="1">
                          <a:solidFill>
                            <a:schemeClr val="dk1"/>
                          </a:solidFill>
                          <a:effectLst/>
                          <a:latin typeface="+mn-lt"/>
                          <a:ea typeface="+mn-ea"/>
                          <a:cs typeface="+mn-cs"/>
                        </a:rPr>
                        <a:t>max_depth</a:t>
                      </a:r>
                      <a:r>
                        <a:rPr lang="en-US" sz="1800" kern="1200" dirty="0">
                          <a:solidFill>
                            <a:schemeClr val="dk1"/>
                          </a:solidFill>
                          <a:effectLst/>
                          <a:latin typeface="+mn-lt"/>
                          <a:ea typeface="+mn-ea"/>
                          <a:cs typeface="+mn-cs"/>
                        </a:rPr>
                        <a:t>: [2,3,4,5],</a:t>
                      </a:r>
                    </a:p>
                    <a:p>
                      <a:pPr marL="0" marR="0" algn="l" defTabSz="914400" rtl="0" eaLnBrk="1" latinLnBrk="0" hangingPunct="1">
                        <a:spcBef>
                          <a:spcPts val="5"/>
                        </a:spcBef>
                        <a:spcAft>
                          <a:spcPts val="0"/>
                        </a:spcAft>
                      </a:pPr>
                      <a:r>
                        <a:rPr lang="en-US" sz="1800" kern="1200" dirty="0" err="1">
                          <a:solidFill>
                            <a:schemeClr val="dk1"/>
                          </a:solidFill>
                          <a:effectLst/>
                          <a:latin typeface="+mn-lt"/>
                          <a:ea typeface="+mn-ea"/>
                          <a:cs typeface="+mn-cs"/>
                        </a:rPr>
                        <a:t>learning_rate</a:t>
                      </a:r>
                      <a:r>
                        <a:rPr lang="en-US" sz="1800" kern="1200" dirty="0">
                          <a:solidFill>
                            <a:schemeClr val="dk1"/>
                          </a:solidFill>
                          <a:effectLst/>
                          <a:latin typeface="+mn-lt"/>
                          <a:ea typeface="+mn-ea"/>
                          <a:cs typeface="+mn-cs"/>
                        </a:rPr>
                        <a:t>: [0.01, 0.1, 0.2],</a:t>
                      </a:r>
                    </a:p>
                    <a:p>
                      <a:pPr marL="0" marR="0" algn="l" defTabSz="914400" rtl="0" eaLnBrk="1" latinLnBrk="0" hangingPunct="1">
                        <a:spcBef>
                          <a:spcPts val="5"/>
                        </a:spcBef>
                        <a:spcAft>
                          <a:spcPts val="0"/>
                        </a:spcAft>
                      </a:pPr>
                      <a:r>
                        <a:rPr lang="en-US" sz="1800" kern="1200" dirty="0" err="1">
                          <a:solidFill>
                            <a:schemeClr val="dk1"/>
                          </a:solidFill>
                          <a:effectLst/>
                          <a:latin typeface="+mn-lt"/>
                          <a:ea typeface="+mn-ea"/>
                          <a:cs typeface="+mn-cs"/>
                        </a:rPr>
                        <a:t>colsample_bytree</a:t>
                      </a:r>
                      <a:r>
                        <a:rPr lang="en-US" sz="1800" kern="1200" dirty="0">
                          <a:solidFill>
                            <a:schemeClr val="dk1"/>
                          </a:solidFill>
                          <a:effectLst/>
                          <a:latin typeface="+mn-lt"/>
                          <a:ea typeface="+mn-ea"/>
                          <a:cs typeface="+mn-cs"/>
                        </a:rPr>
                        <a:t>: [0.8, 0.9, 1.0]</a:t>
                      </a:r>
                    </a:p>
                    <a:p>
                      <a:pPr marL="0" marR="0" algn="just">
                        <a:spcBef>
                          <a:spcPts val="5"/>
                        </a:spcBef>
                        <a:spcAft>
                          <a:spcPts val="0"/>
                        </a:spcAft>
                      </a:pPr>
                      <a:r>
                        <a:rPr lang="en-US" sz="1100" dirty="0">
                          <a:effectLst/>
                          <a:latin typeface="Times New Roman" panose="02020603050405020304" pitchFamily="18" charset="0"/>
                          <a:ea typeface="Times New Roman" panose="02020603050405020304" pitchFamily="18" charset="0"/>
                          <a:cs typeface="Times New Roman" panose="02020603050405020304" pitchFamily="18" charset="0"/>
                        </a:rPr>
                        <a:t> </a:t>
                      </a:r>
                    </a:p>
                  </a:txBody>
                  <a:tcPr marL="68580" marR="68580" marT="0" marB="0"/>
                </a:tc>
                <a:tc>
                  <a:txBody>
                    <a:bodyPr/>
                    <a:lstStyle/>
                    <a:p>
                      <a:r>
                        <a:rPr lang="en-US" sz="1800" kern="1200" dirty="0" err="1">
                          <a:solidFill>
                            <a:schemeClr val="dk1"/>
                          </a:solidFill>
                          <a:effectLst/>
                          <a:latin typeface="+mn-lt"/>
                          <a:ea typeface="+mn-ea"/>
                          <a:cs typeface="+mn-cs"/>
                        </a:rPr>
                        <a:t>n_estimators</a:t>
                      </a:r>
                      <a:r>
                        <a:rPr lang="en-US" sz="1800" kern="1200" dirty="0">
                          <a:solidFill>
                            <a:schemeClr val="dk1"/>
                          </a:solidFill>
                          <a:effectLst/>
                          <a:latin typeface="+mn-lt"/>
                          <a:ea typeface="+mn-ea"/>
                          <a:cs typeface="+mn-cs"/>
                        </a:rPr>
                        <a:t> = 1000</a:t>
                      </a:r>
                    </a:p>
                    <a:p>
                      <a:r>
                        <a:rPr lang="en-US" sz="1800" kern="1200" dirty="0" err="1">
                          <a:solidFill>
                            <a:schemeClr val="dk1"/>
                          </a:solidFill>
                          <a:effectLst/>
                          <a:latin typeface="+mn-lt"/>
                          <a:ea typeface="+mn-ea"/>
                          <a:cs typeface="+mn-cs"/>
                        </a:rPr>
                        <a:t>max_depth</a:t>
                      </a:r>
                      <a:r>
                        <a:rPr lang="en-US" sz="1800" kern="1200" dirty="0">
                          <a:solidFill>
                            <a:schemeClr val="dk1"/>
                          </a:solidFill>
                          <a:effectLst/>
                          <a:latin typeface="+mn-lt"/>
                          <a:ea typeface="+mn-ea"/>
                          <a:cs typeface="+mn-cs"/>
                        </a:rPr>
                        <a:t> = 5</a:t>
                      </a:r>
                    </a:p>
                    <a:p>
                      <a:r>
                        <a:rPr lang="en-US" sz="1800" kern="1200" dirty="0" err="1">
                          <a:solidFill>
                            <a:schemeClr val="dk1"/>
                          </a:solidFill>
                          <a:effectLst/>
                          <a:latin typeface="+mn-lt"/>
                          <a:ea typeface="+mn-ea"/>
                          <a:cs typeface="+mn-cs"/>
                        </a:rPr>
                        <a:t>learning_rate</a:t>
                      </a:r>
                      <a:r>
                        <a:rPr lang="en-US" sz="1800" kern="1200" dirty="0">
                          <a:solidFill>
                            <a:schemeClr val="dk1"/>
                          </a:solidFill>
                          <a:effectLst/>
                          <a:latin typeface="+mn-lt"/>
                          <a:ea typeface="+mn-ea"/>
                          <a:cs typeface="+mn-cs"/>
                        </a:rPr>
                        <a:t> = 0.1</a:t>
                      </a:r>
                    </a:p>
                    <a:p>
                      <a:r>
                        <a:rPr lang="en-US" sz="1800" kern="1200" dirty="0" err="1">
                          <a:solidFill>
                            <a:schemeClr val="dk1"/>
                          </a:solidFill>
                          <a:effectLst/>
                          <a:latin typeface="+mn-lt"/>
                          <a:ea typeface="+mn-ea"/>
                          <a:cs typeface="+mn-cs"/>
                        </a:rPr>
                        <a:t>colsample_bytree</a:t>
                      </a:r>
                      <a:r>
                        <a:rPr lang="en-US" sz="1800" kern="1200" dirty="0">
                          <a:solidFill>
                            <a:schemeClr val="dk1"/>
                          </a:solidFill>
                          <a:effectLst/>
                          <a:latin typeface="+mn-lt"/>
                          <a:ea typeface="+mn-ea"/>
                          <a:cs typeface="+mn-cs"/>
                        </a:rPr>
                        <a:t> =0.9</a:t>
                      </a:r>
                    </a:p>
                  </a:txBody>
                  <a:tcPr/>
                </a:tc>
                <a:extLst>
                  <a:ext uri="{0D108BD9-81ED-4DB2-BD59-A6C34878D82A}">
                    <a16:rowId xmlns:a16="http://schemas.microsoft.com/office/drawing/2014/main" val="2120415998"/>
                  </a:ext>
                </a:extLst>
              </a:tr>
            </a:tbl>
          </a:graphicData>
        </a:graphic>
      </p:graphicFrame>
    </p:spTree>
    <p:extLst>
      <p:ext uri="{BB962C8B-B14F-4D97-AF65-F5344CB8AC3E}">
        <p14:creationId xmlns:p14="http://schemas.microsoft.com/office/powerpoint/2010/main" val="38776728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F84895-CC64-578C-E420-A5A8C4716A7A}"/>
              </a:ext>
            </a:extLst>
          </p:cNvPr>
          <p:cNvSpPr>
            <a:spLocks noGrp="1"/>
          </p:cNvSpPr>
          <p:nvPr>
            <p:ph idx="1"/>
          </p:nvPr>
        </p:nvSpPr>
        <p:spPr>
          <a:xfrm>
            <a:off x="1070568" y="1163788"/>
            <a:ext cx="10195560" cy="759903"/>
          </a:xfrm>
        </p:spPr>
        <p:txBody>
          <a:bodyPr/>
          <a:lstStyle/>
          <a:p>
            <a:pPr marL="0" indent="0">
              <a:buNone/>
            </a:pPr>
            <a:r>
              <a:rPr lang="en-US" b="1" dirty="0"/>
              <a:t>Results without Hyperparameter Tuning</a:t>
            </a:r>
          </a:p>
          <a:p>
            <a:pPr marL="0" indent="0">
              <a:buNone/>
            </a:pPr>
            <a:endParaRPr lang="en-US" dirty="0"/>
          </a:p>
        </p:txBody>
      </p:sp>
      <p:sp>
        <p:nvSpPr>
          <p:cNvPr id="3" name="Text Placeholder 2">
            <a:extLst>
              <a:ext uri="{FF2B5EF4-FFF2-40B4-BE49-F238E27FC236}">
                <a16:creationId xmlns:a16="http://schemas.microsoft.com/office/drawing/2014/main" id="{0D5CF092-8A93-11BB-EFA0-35B1C5BE1E2D}"/>
              </a:ext>
            </a:extLst>
          </p:cNvPr>
          <p:cNvSpPr>
            <a:spLocks noGrp="1"/>
          </p:cNvSpPr>
          <p:nvPr>
            <p:ph type="body" sz="quarter" idx="10"/>
          </p:nvPr>
        </p:nvSpPr>
        <p:spPr/>
        <p:txBody>
          <a:bodyPr/>
          <a:lstStyle/>
          <a:p>
            <a:r>
              <a:rPr lang="en-US" dirty="0"/>
              <a:t>Study 2- Model Evaluation and Results for NEE</a:t>
            </a:r>
          </a:p>
        </p:txBody>
      </p:sp>
      <p:graphicFrame>
        <p:nvGraphicFramePr>
          <p:cNvPr id="4" name="Table 3">
            <a:extLst>
              <a:ext uri="{FF2B5EF4-FFF2-40B4-BE49-F238E27FC236}">
                <a16:creationId xmlns:a16="http://schemas.microsoft.com/office/drawing/2014/main" id="{32271B4E-BAED-FEF3-F4E4-56D32CCA119C}"/>
              </a:ext>
            </a:extLst>
          </p:cNvPr>
          <p:cNvGraphicFramePr>
            <a:graphicFrameLocks noGrp="1"/>
          </p:cNvGraphicFramePr>
          <p:nvPr>
            <p:extLst>
              <p:ext uri="{D42A27DB-BD31-4B8C-83A1-F6EECF244321}">
                <p14:modId xmlns:p14="http://schemas.microsoft.com/office/powerpoint/2010/main" val="944694325"/>
              </p:ext>
            </p:extLst>
          </p:nvPr>
        </p:nvGraphicFramePr>
        <p:xfrm>
          <a:off x="1153963" y="1596024"/>
          <a:ext cx="10195559" cy="1854200"/>
        </p:xfrm>
        <a:graphic>
          <a:graphicData uri="http://schemas.openxmlformats.org/drawingml/2006/table">
            <a:tbl>
              <a:tblPr firstRow="1" bandRow="1">
                <a:tableStyleId>{5C22544A-7EE6-4342-B048-85BDC9FD1C3A}</a:tableStyleId>
              </a:tblPr>
              <a:tblGrid>
                <a:gridCol w="3425897">
                  <a:extLst>
                    <a:ext uri="{9D8B030D-6E8A-4147-A177-3AD203B41FA5}">
                      <a16:colId xmlns:a16="http://schemas.microsoft.com/office/drawing/2014/main" val="1677048919"/>
                    </a:ext>
                  </a:extLst>
                </a:gridCol>
                <a:gridCol w="1671882">
                  <a:extLst>
                    <a:ext uri="{9D8B030D-6E8A-4147-A177-3AD203B41FA5}">
                      <a16:colId xmlns:a16="http://schemas.microsoft.com/office/drawing/2014/main" val="2833430753"/>
                    </a:ext>
                  </a:extLst>
                </a:gridCol>
                <a:gridCol w="2548890">
                  <a:extLst>
                    <a:ext uri="{9D8B030D-6E8A-4147-A177-3AD203B41FA5}">
                      <a16:colId xmlns:a16="http://schemas.microsoft.com/office/drawing/2014/main" val="659855110"/>
                    </a:ext>
                  </a:extLst>
                </a:gridCol>
                <a:gridCol w="2548890">
                  <a:extLst>
                    <a:ext uri="{9D8B030D-6E8A-4147-A177-3AD203B41FA5}">
                      <a16:colId xmlns:a16="http://schemas.microsoft.com/office/drawing/2014/main" val="2826627089"/>
                    </a:ext>
                  </a:extLst>
                </a:gridCol>
              </a:tblGrid>
              <a:tr h="370840">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78230298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Linear Regression</a:t>
                      </a:r>
                    </a:p>
                  </a:txBody>
                  <a:tcPr/>
                </a:tc>
                <a:tc>
                  <a:txBody>
                    <a:bodyPr/>
                    <a:lstStyle/>
                    <a:p>
                      <a:r>
                        <a:rPr lang="en-US" dirty="0"/>
                        <a:t>1.93</a:t>
                      </a:r>
                    </a:p>
                  </a:txBody>
                  <a:tcPr/>
                </a:tc>
                <a:tc>
                  <a:txBody>
                    <a:bodyPr/>
                    <a:lstStyle/>
                    <a:p>
                      <a:r>
                        <a:rPr lang="en-US" dirty="0"/>
                        <a:t>1.32</a:t>
                      </a:r>
                    </a:p>
                  </a:txBody>
                  <a:tcPr/>
                </a:tc>
                <a:tc>
                  <a:txBody>
                    <a:bodyPr/>
                    <a:lstStyle/>
                    <a:p>
                      <a:r>
                        <a:rPr lang="en-US" dirty="0"/>
                        <a:t>0.57</a:t>
                      </a:r>
                    </a:p>
                  </a:txBody>
                  <a:tcPr/>
                </a:tc>
                <a:extLst>
                  <a:ext uri="{0D108BD9-81ED-4DB2-BD59-A6C34878D82A}">
                    <a16:rowId xmlns:a16="http://schemas.microsoft.com/office/drawing/2014/main" val="2048987528"/>
                  </a:ext>
                </a:extLst>
              </a:tr>
              <a:tr h="370840">
                <a:tc>
                  <a:txBody>
                    <a:bodyPr/>
                    <a:lstStyle/>
                    <a:p>
                      <a:r>
                        <a:rPr lang="en-US" dirty="0"/>
                        <a:t>Support Vector Regressor</a:t>
                      </a:r>
                    </a:p>
                  </a:txBody>
                  <a:tcPr/>
                </a:tc>
                <a:tc>
                  <a:txBody>
                    <a:bodyPr/>
                    <a:lstStyle/>
                    <a:p>
                      <a:r>
                        <a:rPr lang="en-US" dirty="0"/>
                        <a:t>1.14</a:t>
                      </a:r>
                    </a:p>
                  </a:txBody>
                  <a:tcPr/>
                </a:tc>
                <a:tc>
                  <a:txBody>
                    <a:bodyPr/>
                    <a:lstStyle/>
                    <a:p>
                      <a:r>
                        <a:rPr lang="en-US" dirty="0"/>
                        <a:t>0.70</a:t>
                      </a:r>
                    </a:p>
                  </a:txBody>
                  <a:tcPr/>
                </a:tc>
                <a:tc>
                  <a:txBody>
                    <a:bodyPr/>
                    <a:lstStyle/>
                    <a:p>
                      <a:r>
                        <a:rPr lang="en-US" dirty="0"/>
                        <a:t>0.84</a:t>
                      </a:r>
                    </a:p>
                  </a:txBody>
                  <a:tcPr/>
                </a:tc>
                <a:extLst>
                  <a:ext uri="{0D108BD9-81ED-4DB2-BD59-A6C34878D82A}">
                    <a16:rowId xmlns:a16="http://schemas.microsoft.com/office/drawing/2014/main" val="502352667"/>
                  </a:ext>
                </a:extLst>
              </a:tr>
              <a:tr h="370840">
                <a:tc>
                  <a:txBody>
                    <a:bodyPr/>
                    <a:lstStyle/>
                    <a:p>
                      <a:r>
                        <a:rPr lang="en-US" dirty="0"/>
                        <a:t>Random Forest Regressor</a:t>
                      </a:r>
                    </a:p>
                  </a:txBody>
                  <a:tcPr/>
                </a:tc>
                <a:tc>
                  <a:txBody>
                    <a:bodyPr/>
                    <a:lstStyle/>
                    <a:p>
                      <a:r>
                        <a:rPr lang="en-US" dirty="0"/>
                        <a:t>1.02</a:t>
                      </a:r>
                    </a:p>
                  </a:txBody>
                  <a:tcPr/>
                </a:tc>
                <a:tc>
                  <a:txBody>
                    <a:bodyPr/>
                    <a:lstStyle/>
                    <a:p>
                      <a:r>
                        <a:rPr lang="en-US" dirty="0"/>
                        <a:t>0.61</a:t>
                      </a:r>
                    </a:p>
                  </a:txBody>
                  <a:tcPr/>
                </a:tc>
                <a:tc>
                  <a:txBody>
                    <a:bodyPr/>
                    <a:lstStyle/>
                    <a:p>
                      <a:r>
                        <a:rPr lang="en-US" dirty="0"/>
                        <a:t>0.87</a:t>
                      </a:r>
                    </a:p>
                  </a:txBody>
                  <a:tcPr/>
                </a:tc>
                <a:extLst>
                  <a:ext uri="{0D108BD9-81ED-4DB2-BD59-A6C34878D82A}">
                    <a16:rowId xmlns:a16="http://schemas.microsoft.com/office/drawing/2014/main" val="1674241154"/>
                  </a:ext>
                </a:extLst>
              </a:tr>
              <a:tr h="370840">
                <a:tc>
                  <a:txBody>
                    <a:bodyPr/>
                    <a:lstStyle/>
                    <a:p>
                      <a:r>
                        <a:rPr lang="en-US" dirty="0"/>
                        <a:t>XGBoost Regressor</a:t>
                      </a:r>
                    </a:p>
                  </a:txBody>
                  <a:tcPr/>
                </a:tc>
                <a:tc>
                  <a:txBody>
                    <a:bodyPr/>
                    <a:lstStyle/>
                    <a:p>
                      <a:r>
                        <a:rPr lang="en-US" dirty="0"/>
                        <a:t>1.11</a:t>
                      </a:r>
                    </a:p>
                  </a:txBody>
                  <a:tcPr/>
                </a:tc>
                <a:tc>
                  <a:txBody>
                    <a:bodyPr/>
                    <a:lstStyle/>
                    <a:p>
                      <a:r>
                        <a:rPr lang="en-US" dirty="0"/>
                        <a:t>0.74</a:t>
                      </a:r>
                    </a:p>
                  </a:txBody>
                  <a:tcPr/>
                </a:tc>
                <a:tc>
                  <a:txBody>
                    <a:bodyPr/>
                    <a:lstStyle/>
                    <a:p>
                      <a:r>
                        <a:rPr lang="en-US" dirty="0"/>
                        <a:t>0.85</a:t>
                      </a:r>
                    </a:p>
                  </a:txBody>
                  <a:tcPr/>
                </a:tc>
                <a:extLst>
                  <a:ext uri="{0D108BD9-81ED-4DB2-BD59-A6C34878D82A}">
                    <a16:rowId xmlns:a16="http://schemas.microsoft.com/office/drawing/2014/main" val="511694500"/>
                  </a:ext>
                </a:extLst>
              </a:tr>
            </a:tbl>
          </a:graphicData>
        </a:graphic>
      </p:graphicFrame>
      <p:sp>
        <p:nvSpPr>
          <p:cNvPr id="6" name="TextBox 5">
            <a:extLst>
              <a:ext uri="{FF2B5EF4-FFF2-40B4-BE49-F238E27FC236}">
                <a16:creationId xmlns:a16="http://schemas.microsoft.com/office/drawing/2014/main" id="{8AC91195-67F7-07E0-CA64-3BFD7C2E55D9}"/>
              </a:ext>
            </a:extLst>
          </p:cNvPr>
          <p:cNvSpPr txBox="1"/>
          <p:nvPr/>
        </p:nvSpPr>
        <p:spPr>
          <a:xfrm>
            <a:off x="1153963" y="3585077"/>
            <a:ext cx="6167885" cy="369332"/>
          </a:xfrm>
          <a:prstGeom prst="rect">
            <a:avLst/>
          </a:prstGeom>
          <a:noFill/>
        </p:spPr>
        <p:txBody>
          <a:bodyPr wrap="square">
            <a:spAutoFit/>
          </a:bodyPr>
          <a:lstStyle/>
          <a:p>
            <a:pPr defTabSz="914400">
              <a:lnSpc>
                <a:spcPct val="90000"/>
              </a:lnSpc>
              <a:spcBef>
                <a:spcPts val="1200"/>
              </a:spcBef>
              <a:buClr>
                <a:schemeClr val="accent1"/>
              </a:buClr>
            </a:pPr>
            <a:r>
              <a:rPr lang="en-US" sz="2000" b="1" dirty="0">
                <a:solidFill>
                  <a:schemeClr val="tx1">
                    <a:lumMod val="65000"/>
                    <a:lumOff val="35000"/>
                  </a:schemeClr>
                </a:solidFill>
              </a:rPr>
              <a:t>Results with Hyperparameter Tuning</a:t>
            </a:r>
          </a:p>
        </p:txBody>
      </p:sp>
      <p:graphicFrame>
        <p:nvGraphicFramePr>
          <p:cNvPr id="17" name="Table 16">
            <a:extLst>
              <a:ext uri="{FF2B5EF4-FFF2-40B4-BE49-F238E27FC236}">
                <a16:creationId xmlns:a16="http://schemas.microsoft.com/office/drawing/2014/main" id="{09E93D6C-7039-C4CF-0138-F2F6D1673BC6}"/>
              </a:ext>
            </a:extLst>
          </p:cNvPr>
          <p:cNvGraphicFramePr>
            <a:graphicFrameLocks noGrp="1"/>
          </p:cNvGraphicFramePr>
          <p:nvPr>
            <p:extLst>
              <p:ext uri="{D42A27DB-BD31-4B8C-83A1-F6EECF244321}">
                <p14:modId xmlns:p14="http://schemas.microsoft.com/office/powerpoint/2010/main" val="962476000"/>
              </p:ext>
            </p:extLst>
          </p:nvPr>
        </p:nvGraphicFramePr>
        <p:xfrm>
          <a:off x="1153963" y="4089262"/>
          <a:ext cx="10195559" cy="1849120"/>
        </p:xfrm>
        <a:graphic>
          <a:graphicData uri="http://schemas.openxmlformats.org/drawingml/2006/table">
            <a:tbl>
              <a:tblPr firstRow="1" bandRow="1">
                <a:tableStyleId>{5C22544A-7EE6-4342-B048-85BDC9FD1C3A}</a:tableStyleId>
              </a:tblPr>
              <a:tblGrid>
                <a:gridCol w="3425897">
                  <a:extLst>
                    <a:ext uri="{9D8B030D-6E8A-4147-A177-3AD203B41FA5}">
                      <a16:colId xmlns:a16="http://schemas.microsoft.com/office/drawing/2014/main" val="1677048919"/>
                    </a:ext>
                  </a:extLst>
                </a:gridCol>
                <a:gridCol w="1671882">
                  <a:extLst>
                    <a:ext uri="{9D8B030D-6E8A-4147-A177-3AD203B41FA5}">
                      <a16:colId xmlns:a16="http://schemas.microsoft.com/office/drawing/2014/main" val="2833430753"/>
                    </a:ext>
                  </a:extLst>
                </a:gridCol>
                <a:gridCol w="2548890">
                  <a:extLst>
                    <a:ext uri="{9D8B030D-6E8A-4147-A177-3AD203B41FA5}">
                      <a16:colId xmlns:a16="http://schemas.microsoft.com/office/drawing/2014/main" val="659855110"/>
                    </a:ext>
                  </a:extLst>
                </a:gridCol>
                <a:gridCol w="2548890">
                  <a:extLst>
                    <a:ext uri="{9D8B030D-6E8A-4147-A177-3AD203B41FA5}">
                      <a16:colId xmlns:a16="http://schemas.microsoft.com/office/drawing/2014/main" val="2826627089"/>
                    </a:ext>
                  </a:extLst>
                </a:gridCol>
              </a:tblGrid>
              <a:tr h="370840">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78230298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Linear Regression(Without Tuned)</a:t>
                      </a:r>
                    </a:p>
                  </a:txBody>
                  <a:tcPr/>
                </a:tc>
                <a:tc>
                  <a:txBody>
                    <a:bodyPr/>
                    <a:lstStyle/>
                    <a:p>
                      <a:r>
                        <a:rPr lang="en-US" dirty="0"/>
                        <a:t>1.93</a:t>
                      </a:r>
                    </a:p>
                  </a:txBody>
                  <a:tcPr/>
                </a:tc>
                <a:tc>
                  <a:txBody>
                    <a:bodyPr/>
                    <a:lstStyle/>
                    <a:p>
                      <a:r>
                        <a:rPr lang="en-US" dirty="0"/>
                        <a:t>1.32</a:t>
                      </a:r>
                    </a:p>
                  </a:txBody>
                  <a:tcPr/>
                </a:tc>
                <a:tc>
                  <a:txBody>
                    <a:bodyPr/>
                    <a:lstStyle/>
                    <a:p>
                      <a:r>
                        <a:rPr lang="en-US" dirty="0"/>
                        <a:t>0.57</a:t>
                      </a:r>
                    </a:p>
                  </a:txBody>
                  <a:tcPr/>
                </a:tc>
                <a:extLst>
                  <a:ext uri="{0D108BD9-81ED-4DB2-BD59-A6C34878D82A}">
                    <a16:rowId xmlns:a16="http://schemas.microsoft.com/office/drawing/2014/main" val="2048987528"/>
                  </a:ext>
                </a:extLst>
              </a:tr>
              <a:tr h="370840">
                <a:tc>
                  <a:txBody>
                    <a:bodyPr/>
                    <a:lstStyle/>
                    <a:p>
                      <a:r>
                        <a:rPr lang="en-US" dirty="0"/>
                        <a:t>Support Vector Regressor</a:t>
                      </a:r>
                    </a:p>
                  </a:txBody>
                  <a:tcPr/>
                </a:tc>
                <a:tc>
                  <a:txBody>
                    <a:bodyPr/>
                    <a:lstStyle/>
                    <a:p>
                      <a:r>
                        <a:rPr lang="en-US" dirty="0"/>
                        <a:t>1.07</a:t>
                      </a:r>
                    </a:p>
                  </a:txBody>
                  <a:tcPr/>
                </a:tc>
                <a:tc>
                  <a:txBody>
                    <a:bodyPr/>
                    <a:lstStyle/>
                    <a:p>
                      <a:r>
                        <a:rPr lang="en-US" dirty="0"/>
                        <a:t>0.66</a:t>
                      </a:r>
                    </a:p>
                  </a:txBody>
                  <a:tcPr/>
                </a:tc>
                <a:tc>
                  <a:txBody>
                    <a:bodyPr/>
                    <a:lstStyle/>
                    <a:p>
                      <a:r>
                        <a:rPr lang="en-US" dirty="0"/>
                        <a:t>0.86</a:t>
                      </a:r>
                    </a:p>
                  </a:txBody>
                  <a:tcPr/>
                </a:tc>
                <a:extLst>
                  <a:ext uri="{0D108BD9-81ED-4DB2-BD59-A6C34878D82A}">
                    <a16:rowId xmlns:a16="http://schemas.microsoft.com/office/drawing/2014/main" val="502352667"/>
                  </a:ext>
                </a:extLst>
              </a:tr>
              <a:tr h="370840">
                <a:tc>
                  <a:txBody>
                    <a:bodyPr/>
                    <a:lstStyle/>
                    <a:p>
                      <a:r>
                        <a:rPr lang="en-US" dirty="0"/>
                        <a:t>Random Forest Regressor</a:t>
                      </a:r>
                    </a:p>
                  </a:txBody>
                  <a:tcPr/>
                </a:tc>
                <a:tc>
                  <a:txBody>
                    <a:bodyPr/>
                    <a:lstStyle/>
                    <a:p>
                      <a:r>
                        <a:rPr lang="en-US" dirty="0"/>
                        <a:t>0.85</a:t>
                      </a:r>
                    </a:p>
                  </a:txBody>
                  <a:tcPr/>
                </a:tc>
                <a:tc>
                  <a:txBody>
                    <a:bodyPr/>
                    <a:lstStyle/>
                    <a:p>
                      <a:r>
                        <a:rPr lang="en-US" dirty="0"/>
                        <a:t>0.43</a:t>
                      </a:r>
                    </a:p>
                  </a:txBody>
                  <a:tcPr/>
                </a:tc>
                <a:tc>
                  <a:txBody>
                    <a:bodyPr/>
                    <a:lstStyle/>
                    <a:p>
                      <a:r>
                        <a:rPr lang="en-US" dirty="0"/>
                        <a:t>0.91</a:t>
                      </a:r>
                    </a:p>
                  </a:txBody>
                  <a:tcPr/>
                </a:tc>
                <a:extLst>
                  <a:ext uri="{0D108BD9-81ED-4DB2-BD59-A6C34878D82A}">
                    <a16:rowId xmlns:a16="http://schemas.microsoft.com/office/drawing/2014/main" val="1674241154"/>
                  </a:ext>
                </a:extLst>
              </a:tr>
              <a:tr h="370840">
                <a:tc>
                  <a:txBody>
                    <a:bodyPr/>
                    <a:lstStyle/>
                    <a:p>
                      <a:r>
                        <a:rPr lang="en-US" dirty="0"/>
                        <a:t>XGBoost Regressor</a:t>
                      </a:r>
                    </a:p>
                  </a:txBody>
                  <a:tcPr/>
                </a:tc>
                <a:tc>
                  <a:txBody>
                    <a:bodyPr/>
                    <a:lstStyle/>
                    <a:p>
                      <a:r>
                        <a:rPr lang="en-US" dirty="0"/>
                        <a:t>0.98</a:t>
                      </a:r>
                    </a:p>
                  </a:txBody>
                  <a:tcPr/>
                </a:tc>
                <a:tc>
                  <a:txBody>
                    <a:bodyPr/>
                    <a:lstStyle/>
                    <a:p>
                      <a:r>
                        <a:rPr lang="en-US" dirty="0"/>
                        <a:t>0.62</a:t>
                      </a:r>
                    </a:p>
                  </a:txBody>
                  <a:tcPr/>
                </a:tc>
                <a:tc>
                  <a:txBody>
                    <a:bodyPr/>
                    <a:lstStyle/>
                    <a:p>
                      <a:r>
                        <a:rPr lang="en-US" dirty="0"/>
                        <a:t>0.88</a:t>
                      </a:r>
                    </a:p>
                  </a:txBody>
                  <a:tcPr/>
                </a:tc>
                <a:extLst>
                  <a:ext uri="{0D108BD9-81ED-4DB2-BD59-A6C34878D82A}">
                    <a16:rowId xmlns:a16="http://schemas.microsoft.com/office/drawing/2014/main" val="511694500"/>
                  </a:ext>
                </a:extLst>
              </a:tr>
            </a:tbl>
          </a:graphicData>
        </a:graphic>
      </p:graphicFrame>
    </p:spTree>
    <p:extLst>
      <p:ext uri="{BB962C8B-B14F-4D97-AF65-F5344CB8AC3E}">
        <p14:creationId xmlns:p14="http://schemas.microsoft.com/office/powerpoint/2010/main" val="7056532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2B8774-B569-8FF9-F56E-50FB1378ABC1}"/>
              </a:ext>
            </a:extLst>
          </p:cNvPr>
          <p:cNvSpPr>
            <a:spLocks noGrp="1"/>
          </p:cNvSpPr>
          <p:nvPr>
            <p:ph idx="1"/>
          </p:nvPr>
        </p:nvSpPr>
        <p:spPr>
          <a:xfrm>
            <a:off x="1070568" y="1163788"/>
            <a:ext cx="10195560" cy="3339201"/>
          </a:xfrm>
        </p:spPr>
        <p:txBody>
          <a:bodyPr/>
          <a:lstStyle/>
          <a:p>
            <a:pPr marL="0" indent="0">
              <a:buNone/>
            </a:pPr>
            <a:endParaRPr lang="en-US" dirty="0"/>
          </a:p>
          <a:p>
            <a:pPr marL="0" indent="0">
              <a:buNone/>
            </a:pPr>
            <a:endParaRPr lang="en-US" dirty="0"/>
          </a:p>
          <a:p>
            <a:endParaRPr lang="en-US" dirty="0"/>
          </a:p>
          <a:p>
            <a:pPr marL="0" indent="0">
              <a:buNone/>
            </a:pPr>
            <a:endParaRPr lang="en-US" dirty="0"/>
          </a:p>
          <a:p>
            <a:endParaRPr lang="en-US" dirty="0"/>
          </a:p>
        </p:txBody>
      </p:sp>
      <p:sp>
        <p:nvSpPr>
          <p:cNvPr id="3" name="Text Placeholder 2">
            <a:extLst>
              <a:ext uri="{FF2B5EF4-FFF2-40B4-BE49-F238E27FC236}">
                <a16:creationId xmlns:a16="http://schemas.microsoft.com/office/drawing/2014/main" id="{97278CC3-93B6-2046-C9A4-A2F8925FC414}"/>
              </a:ext>
            </a:extLst>
          </p:cNvPr>
          <p:cNvSpPr>
            <a:spLocks noGrp="1"/>
          </p:cNvSpPr>
          <p:nvPr>
            <p:ph type="body" sz="quarter" idx="10"/>
          </p:nvPr>
        </p:nvSpPr>
        <p:spPr/>
        <p:txBody>
          <a:bodyPr/>
          <a:lstStyle/>
          <a:p>
            <a:r>
              <a:rPr lang="en-US" dirty="0"/>
              <a:t>Study 2 – Model Hyperparameter tuning for ET</a:t>
            </a:r>
          </a:p>
        </p:txBody>
      </p:sp>
      <p:graphicFrame>
        <p:nvGraphicFramePr>
          <p:cNvPr id="5" name="Table 4">
            <a:extLst>
              <a:ext uri="{FF2B5EF4-FFF2-40B4-BE49-F238E27FC236}">
                <a16:creationId xmlns:a16="http://schemas.microsoft.com/office/drawing/2014/main" id="{5C899F01-389E-1412-08DB-16261F47919B}"/>
              </a:ext>
            </a:extLst>
          </p:cNvPr>
          <p:cNvGraphicFramePr>
            <a:graphicFrameLocks noGrp="1"/>
          </p:cNvGraphicFramePr>
          <p:nvPr>
            <p:extLst>
              <p:ext uri="{D42A27DB-BD31-4B8C-83A1-F6EECF244321}">
                <p14:modId xmlns:p14="http://schemas.microsoft.com/office/powerpoint/2010/main" val="3877556863"/>
              </p:ext>
            </p:extLst>
          </p:nvPr>
        </p:nvGraphicFramePr>
        <p:xfrm>
          <a:off x="520999" y="1163788"/>
          <a:ext cx="11021143" cy="4925684"/>
        </p:xfrm>
        <a:graphic>
          <a:graphicData uri="http://schemas.openxmlformats.org/drawingml/2006/table">
            <a:tbl>
              <a:tblPr firstRow="1" bandRow="1">
                <a:tableStyleId>{5C22544A-7EE6-4342-B048-85BDC9FD1C3A}</a:tableStyleId>
              </a:tblPr>
              <a:tblGrid>
                <a:gridCol w="3137344">
                  <a:extLst>
                    <a:ext uri="{9D8B030D-6E8A-4147-A177-3AD203B41FA5}">
                      <a16:colId xmlns:a16="http://schemas.microsoft.com/office/drawing/2014/main" val="1065908487"/>
                    </a:ext>
                  </a:extLst>
                </a:gridCol>
                <a:gridCol w="4210084">
                  <a:extLst>
                    <a:ext uri="{9D8B030D-6E8A-4147-A177-3AD203B41FA5}">
                      <a16:colId xmlns:a16="http://schemas.microsoft.com/office/drawing/2014/main" val="1805331179"/>
                    </a:ext>
                  </a:extLst>
                </a:gridCol>
                <a:gridCol w="3673715">
                  <a:extLst>
                    <a:ext uri="{9D8B030D-6E8A-4147-A177-3AD203B41FA5}">
                      <a16:colId xmlns:a16="http://schemas.microsoft.com/office/drawing/2014/main" val="3023022187"/>
                    </a:ext>
                  </a:extLst>
                </a:gridCol>
              </a:tblGrid>
              <a:tr h="411898">
                <a:tc>
                  <a:txBody>
                    <a:bodyPr/>
                    <a:lstStyle/>
                    <a:p>
                      <a:r>
                        <a:rPr lang="en-US" dirty="0"/>
                        <a:t>Model Name</a:t>
                      </a:r>
                    </a:p>
                  </a:txBody>
                  <a:tcPr/>
                </a:tc>
                <a:tc>
                  <a:txBody>
                    <a:bodyPr/>
                    <a:lstStyle/>
                    <a:p>
                      <a:r>
                        <a:rPr lang="en-US" dirty="0"/>
                        <a:t>Hyperparameter Tuning</a:t>
                      </a:r>
                    </a:p>
                  </a:txBody>
                  <a:tcPr/>
                </a:tc>
                <a:tc>
                  <a:txBody>
                    <a:bodyPr/>
                    <a:lstStyle/>
                    <a:p>
                      <a:r>
                        <a:rPr lang="en-US" dirty="0"/>
                        <a:t>Best Hyperparameters</a:t>
                      </a:r>
                    </a:p>
                  </a:txBody>
                  <a:tcPr/>
                </a:tc>
                <a:extLst>
                  <a:ext uri="{0D108BD9-81ED-4DB2-BD59-A6C34878D82A}">
                    <a16:rowId xmlns:a16="http://schemas.microsoft.com/office/drawing/2014/main" val="2639992814"/>
                  </a:ext>
                </a:extLst>
              </a:tr>
              <a:tr h="411898">
                <a:tc>
                  <a:txBody>
                    <a:bodyPr/>
                    <a:lstStyle/>
                    <a:p>
                      <a:r>
                        <a:rPr lang="en-US" dirty="0"/>
                        <a:t>Linear Regression</a:t>
                      </a:r>
                    </a:p>
                  </a:txBody>
                  <a:tcPr/>
                </a:tc>
                <a:tc>
                  <a:txBody>
                    <a:bodyPr/>
                    <a:lstStyle/>
                    <a:p>
                      <a:r>
                        <a:rPr lang="en-US" dirty="0"/>
                        <a:t>N/A</a:t>
                      </a:r>
                    </a:p>
                  </a:txBody>
                  <a:tcPr/>
                </a:tc>
                <a:tc>
                  <a:txBody>
                    <a:bodyPr/>
                    <a:lstStyle/>
                    <a:p>
                      <a:r>
                        <a:rPr lang="en-US" dirty="0"/>
                        <a:t>N/A</a:t>
                      </a:r>
                    </a:p>
                  </a:txBody>
                  <a:tcPr/>
                </a:tc>
                <a:extLst>
                  <a:ext uri="{0D108BD9-81ED-4DB2-BD59-A6C34878D82A}">
                    <a16:rowId xmlns:a16="http://schemas.microsoft.com/office/drawing/2014/main" val="4149094364"/>
                  </a:ext>
                </a:extLst>
              </a:tr>
              <a:tr h="1029743">
                <a:tc>
                  <a:txBody>
                    <a:bodyPr/>
                    <a:lstStyle/>
                    <a:p>
                      <a:r>
                        <a:rPr lang="en-US" dirty="0"/>
                        <a:t>Support Vector Regressor</a:t>
                      </a:r>
                    </a:p>
                  </a:txBody>
                  <a:tcPr/>
                </a:tc>
                <a:tc>
                  <a:txBody>
                    <a:bodyPr/>
                    <a:lstStyle/>
                    <a:p>
                      <a:r>
                        <a:rPr lang="en-US" dirty="0"/>
                        <a:t> </a:t>
                      </a:r>
                      <a:r>
                        <a:rPr lang="en-US" sz="1800" kern="1200" dirty="0">
                          <a:solidFill>
                            <a:schemeClr val="dk1"/>
                          </a:solidFill>
                          <a:effectLst/>
                          <a:latin typeface="+mn-lt"/>
                          <a:ea typeface="+mn-ea"/>
                          <a:cs typeface="+mn-cs"/>
                        </a:rPr>
                        <a:t>C = [0.1, 1, 10]</a:t>
                      </a:r>
                    </a:p>
                    <a:p>
                      <a:r>
                        <a:rPr lang="en-US" sz="1800" kern="1200" dirty="0">
                          <a:solidFill>
                            <a:schemeClr val="dk1"/>
                          </a:solidFill>
                          <a:effectLst/>
                          <a:latin typeface="+mn-lt"/>
                          <a:ea typeface="+mn-ea"/>
                          <a:cs typeface="+mn-cs"/>
                        </a:rPr>
                        <a:t>gamma = [0.01, 0.1, 1]</a:t>
                      </a:r>
                    </a:p>
                    <a:p>
                      <a:r>
                        <a:rPr lang="en-US" sz="1800" kern="1200" dirty="0">
                          <a:solidFill>
                            <a:schemeClr val="dk1"/>
                          </a:solidFill>
                          <a:effectLst/>
                          <a:latin typeface="+mn-lt"/>
                          <a:ea typeface="+mn-ea"/>
                          <a:cs typeface="+mn-cs"/>
                        </a:rPr>
                        <a:t>Kernel = [‘</a:t>
                      </a:r>
                      <a:r>
                        <a:rPr lang="en-US" sz="1800" kern="1200" dirty="0" err="1">
                          <a:solidFill>
                            <a:schemeClr val="dk1"/>
                          </a:solidFill>
                          <a:effectLst/>
                          <a:latin typeface="+mn-lt"/>
                          <a:ea typeface="+mn-ea"/>
                          <a:cs typeface="+mn-cs"/>
                        </a:rPr>
                        <a:t>rbf</a:t>
                      </a:r>
                      <a:r>
                        <a:rPr lang="en-US" sz="1800" kern="1200" dirty="0">
                          <a:solidFill>
                            <a:schemeClr val="dk1"/>
                          </a:solidFill>
                          <a:effectLst/>
                          <a:latin typeface="+mn-lt"/>
                          <a:ea typeface="+mn-ea"/>
                          <a:cs typeface="+mn-cs"/>
                        </a:rPr>
                        <a:t>’, ‘sigmoid’]</a:t>
                      </a:r>
                      <a:endParaRPr lang="en-US" dirty="0"/>
                    </a:p>
                  </a:txBody>
                  <a:tcPr/>
                </a:tc>
                <a:tc>
                  <a:txBody>
                    <a:bodyPr/>
                    <a:lstStyle/>
                    <a:p>
                      <a:r>
                        <a:rPr lang="en-US" sz="1800" kern="1200" dirty="0">
                          <a:solidFill>
                            <a:schemeClr val="dk1"/>
                          </a:solidFill>
                          <a:effectLst/>
                          <a:latin typeface="+mn-lt"/>
                          <a:ea typeface="+mn-ea"/>
                          <a:cs typeface="+mn-cs"/>
                        </a:rPr>
                        <a:t>C = 10, gamma = 1</a:t>
                      </a:r>
                    </a:p>
                    <a:p>
                      <a:r>
                        <a:rPr lang="en-US" sz="1800" kern="1200" dirty="0">
                          <a:solidFill>
                            <a:schemeClr val="dk1"/>
                          </a:solidFill>
                          <a:effectLst/>
                          <a:latin typeface="+mn-lt"/>
                          <a:ea typeface="+mn-ea"/>
                          <a:cs typeface="+mn-cs"/>
                        </a:rPr>
                        <a:t>Kernel = </a:t>
                      </a:r>
                      <a:r>
                        <a:rPr lang="en-US" sz="1800" kern="1200" dirty="0" err="1">
                          <a:solidFill>
                            <a:schemeClr val="dk1"/>
                          </a:solidFill>
                          <a:effectLst/>
                          <a:latin typeface="+mn-lt"/>
                          <a:ea typeface="+mn-ea"/>
                          <a:cs typeface="+mn-cs"/>
                        </a:rPr>
                        <a:t>rbf</a:t>
                      </a:r>
                      <a:endParaRPr lang="en-US" dirty="0"/>
                    </a:p>
                  </a:txBody>
                  <a:tcPr/>
                </a:tc>
                <a:extLst>
                  <a:ext uri="{0D108BD9-81ED-4DB2-BD59-A6C34878D82A}">
                    <a16:rowId xmlns:a16="http://schemas.microsoft.com/office/drawing/2014/main" val="113555452"/>
                  </a:ext>
                </a:extLst>
              </a:tr>
              <a:tr h="1424556">
                <a:tc>
                  <a:txBody>
                    <a:bodyPr/>
                    <a:lstStyle/>
                    <a:p>
                      <a:r>
                        <a:rPr lang="en-US" dirty="0"/>
                        <a:t>Random Forest Regressor</a:t>
                      </a:r>
                    </a:p>
                  </a:txBody>
                  <a:tcPr/>
                </a:tc>
                <a:tc>
                  <a:txBody>
                    <a:bodyPr/>
                    <a:lstStyle/>
                    <a:p>
                      <a:r>
                        <a:rPr lang="en-US" sz="1800" kern="1200" dirty="0" err="1">
                          <a:solidFill>
                            <a:schemeClr val="dk1"/>
                          </a:solidFill>
                          <a:effectLst/>
                          <a:latin typeface="+mn-lt"/>
                          <a:ea typeface="+mn-ea"/>
                          <a:cs typeface="+mn-cs"/>
                        </a:rPr>
                        <a:t>n_estimators</a:t>
                      </a:r>
                      <a:r>
                        <a:rPr lang="en-US" sz="1800" kern="1200" dirty="0">
                          <a:solidFill>
                            <a:schemeClr val="dk1"/>
                          </a:solidFill>
                          <a:effectLst/>
                          <a:latin typeface="+mn-lt"/>
                          <a:ea typeface="+mn-ea"/>
                          <a:cs typeface="+mn-cs"/>
                        </a:rPr>
                        <a:t> = [50,100,200,300,500,1000],</a:t>
                      </a:r>
                    </a:p>
                    <a:p>
                      <a:r>
                        <a:rPr lang="en-US" sz="1800" kern="1200" dirty="0" err="1">
                          <a:solidFill>
                            <a:schemeClr val="dk1"/>
                          </a:solidFill>
                          <a:effectLst/>
                          <a:latin typeface="+mn-lt"/>
                          <a:ea typeface="+mn-ea"/>
                          <a:cs typeface="+mn-cs"/>
                        </a:rPr>
                        <a:t>max_depth</a:t>
                      </a:r>
                      <a:r>
                        <a:rPr lang="en-US" sz="1800" kern="1200" dirty="0">
                          <a:solidFill>
                            <a:schemeClr val="dk1"/>
                          </a:solidFill>
                          <a:effectLst/>
                          <a:latin typeface="+mn-lt"/>
                          <a:ea typeface="+mn-ea"/>
                          <a:cs typeface="+mn-cs"/>
                        </a:rPr>
                        <a:t> = [3,4,5,6],</a:t>
                      </a:r>
                    </a:p>
                    <a:p>
                      <a:r>
                        <a:rPr lang="en-US" sz="1800" kern="1200" dirty="0" err="1">
                          <a:solidFill>
                            <a:schemeClr val="dk1"/>
                          </a:solidFill>
                          <a:effectLst/>
                          <a:latin typeface="+mn-lt"/>
                          <a:ea typeface="+mn-ea"/>
                          <a:cs typeface="+mn-cs"/>
                        </a:rPr>
                        <a:t>min_samples_split</a:t>
                      </a:r>
                      <a:r>
                        <a:rPr lang="en-US" sz="1800" kern="1200" dirty="0">
                          <a:solidFill>
                            <a:schemeClr val="dk1"/>
                          </a:solidFill>
                          <a:effectLst/>
                          <a:latin typeface="+mn-lt"/>
                          <a:ea typeface="+mn-ea"/>
                          <a:cs typeface="+mn-cs"/>
                        </a:rPr>
                        <a:t> = [2,3,4 5,6]</a:t>
                      </a:r>
                    </a:p>
                    <a:p>
                      <a:endParaRPr lang="en-US" dirty="0"/>
                    </a:p>
                  </a:txBody>
                  <a:tcPr/>
                </a:tc>
                <a:tc>
                  <a:txBody>
                    <a:bodyPr/>
                    <a:lstStyle/>
                    <a:p>
                      <a:r>
                        <a:rPr lang="en-US" sz="1800" kern="1200" dirty="0" err="1">
                          <a:solidFill>
                            <a:schemeClr val="dk1"/>
                          </a:solidFill>
                          <a:effectLst/>
                          <a:latin typeface="+mn-lt"/>
                          <a:ea typeface="+mn-ea"/>
                          <a:cs typeface="+mn-cs"/>
                        </a:rPr>
                        <a:t>n_estimators</a:t>
                      </a:r>
                      <a:r>
                        <a:rPr lang="en-US" sz="1800" kern="1200" dirty="0">
                          <a:solidFill>
                            <a:schemeClr val="dk1"/>
                          </a:solidFill>
                          <a:effectLst/>
                          <a:latin typeface="+mn-lt"/>
                          <a:ea typeface="+mn-ea"/>
                          <a:cs typeface="+mn-cs"/>
                        </a:rPr>
                        <a:t> = 500</a:t>
                      </a:r>
                    </a:p>
                    <a:p>
                      <a:r>
                        <a:rPr lang="en-US" sz="1800" kern="1200" dirty="0" err="1">
                          <a:solidFill>
                            <a:schemeClr val="dk1"/>
                          </a:solidFill>
                          <a:effectLst/>
                          <a:latin typeface="+mn-lt"/>
                          <a:ea typeface="+mn-ea"/>
                          <a:cs typeface="+mn-cs"/>
                        </a:rPr>
                        <a:t>max_depth</a:t>
                      </a:r>
                      <a:r>
                        <a:rPr lang="en-US" sz="1800" kern="1200" dirty="0">
                          <a:solidFill>
                            <a:schemeClr val="dk1"/>
                          </a:solidFill>
                          <a:effectLst/>
                          <a:latin typeface="+mn-lt"/>
                          <a:ea typeface="+mn-ea"/>
                          <a:cs typeface="+mn-cs"/>
                        </a:rPr>
                        <a:t> = 5</a:t>
                      </a:r>
                    </a:p>
                    <a:p>
                      <a:r>
                        <a:rPr lang="en-US" sz="1800" kern="1200" dirty="0" err="1">
                          <a:solidFill>
                            <a:schemeClr val="dk1"/>
                          </a:solidFill>
                          <a:effectLst/>
                          <a:latin typeface="+mn-lt"/>
                          <a:ea typeface="+mn-ea"/>
                          <a:cs typeface="+mn-cs"/>
                        </a:rPr>
                        <a:t>min_samples_split</a:t>
                      </a:r>
                      <a:r>
                        <a:rPr lang="en-US" sz="1800" kern="1200" dirty="0">
                          <a:solidFill>
                            <a:schemeClr val="dk1"/>
                          </a:solidFill>
                          <a:effectLst/>
                          <a:latin typeface="+mn-lt"/>
                          <a:ea typeface="+mn-ea"/>
                          <a:cs typeface="+mn-cs"/>
                        </a:rPr>
                        <a:t> = 2 </a:t>
                      </a:r>
                      <a:endParaRPr lang="en-US" dirty="0"/>
                    </a:p>
                  </a:txBody>
                  <a:tcPr/>
                </a:tc>
                <a:extLst>
                  <a:ext uri="{0D108BD9-81ED-4DB2-BD59-A6C34878D82A}">
                    <a16:rowId xmlns:a16="http://schemas.microsoft.com/office/drawing/2014/main" val="3711910867"/>
                  </a:ext>
                </a:extLst>
              </a:tr>
              <a:tr h="1647589">
                <a:tc>
                  <a:txBody>
                    <a:bodyPr/>
                    <a:lstStyle/>
                    <a:p>
                      <a:r>
                        <a:rPr lang="en-US" dirty="0"/>
                        <a:t>XGBoost Regressor</a:t>
                      </a:r>
                    </a:p>
                  </a:txBody>
                  <a:tcPr/>
                </a:tc>
                <a:tc>
                  <a:txBody>
                    <a:bodyPr/>
                    <a:lstStyle/>
                    <a:p>
                      <a:r>
                        <a:rPr lang="en-US" sz="1800" kern="1200" dirty="0" err="1">
                          <a:solidFill>
                            <a:schemeClr val="dk1"/>
                          </a:solidFill>
                          <a:effectLst/>
                          <a:latin typeface="+mn-lt"/>
                          <a:ea typeface="+mn-ea"/>
                          <a:cs typeface="+mn-cs"/>
                        </a:rPr>
                        <a:t>n_estimators</a:t>
                      </a:r>
                      <a:r>
                        <a:rPr lang="en-US" sz="1800" kern="1200" dirty="0">
                          <a:solidFill>
                            <a:schemeClr val="dk1"/>
                          </a:solidFill>
                          <a:effectLst/>
                          <a:latin typeface="+mn-lt"/>
                          <a:ea typeface="+mn-ea"/>
                          <a:cs typeface="+mn-cs"/>
                        </a:rPr>
                        <a:t> = [50,100,200,300,500,1000],</a:t>
                      </a:r>
                    </a:p>
                    <a:p>
                      <a:r>
                        <a:rPr lang="en-US" sz="1800" kern="1200" dirty="0" err="1">
                          <a:solidFill>
                            <a:schemeClr val="dk1"/>
                          </a:solidFill>
                          <a:effectLst/>
                          <a:latin typeface="+mn-lt"/>
                          <a:ea typeface="+mn-ea"/>
                          <a:cs typeface="+mn-cs"/>
                        </a:rPr>
                        <a:t>max_depth</a:t>
                      </a:r>
                      <a:r>
                        <a:rPr lang="en-US" sz="1800" kern="1200" dirty="0">
                          <a:solidFill>
                            <a:schemeClr val="dk1"/>
                          </a:solidFill>
                          <a:effectLst/>
                          <a:latin typeface="+mn-lt"/>
                          <a:ea typeface="+mn-ea"/>
                          <a:cs typeface="+mn-cs"/>
                        </a:rPr>
                        <a:t>: [2,3,4,5],</a:t>
                      </a:r>
                    </a:p>
                    <a:p>
                      <a:r>
                        <a:rPr lang="en-US" sz="1800" kern="1200" dirty="0" err="1">
                          <a:solidFill>
                            <a:schemeClr val="dk1"/>
                          </a:solidFill>
                          <a:effectLst/>
                          <a:latin typeface="+mn-lt"/>
                          <a:ea typeface="+mn-ea"/>
                          <a:cs typeface="+mn-cs"/>
                        </a:rPr>
                        <a:t>learning_rate</a:t>
                      </a:r>
                      <a:r>
                        <a:rPr lang="en-US" sz="1800" kern="1200" dirty="0">
                          <a:solidFill>
                            <a:schemeClr val="dk1"/>
                          </a:solidFill>
                          <a:effectLst/>
                          <a:latin typeface="+mn-lt"/>
                          <a:ea typeface="+mn-ea"/>
                          <a:cs typeface="+mn-cs"/>
                        </a:rPr>
                        <a:t>: [0.01, 0.1, 0.2],</a:t>
                      </a:r>
                    </a:p>
                    <a:p>
                      <a:r>
                        <a:rPr lang="en-US" sz="1800" kern="1200" dirty="0" err="1">
                          <a:solidFill>
                            <a:schemeClr val="dk1"/>
                          </a:solidFill>
                          <a:effectLst/>
                          <a:latin typeface="+mn-lt"/>
                          <a:ea typeface="+mn-ea"/>
                          <a:cs typeface="+mn-cs"/>
                        </a:rPr>
                        <a:t>colsample_bytree</a:t>
                      </a:r>
                      <a:r>
                        <a:rPr lang="en-US" sz="1800" kern="1200" dirty="0">
                          <a:solidFill>
                            <a:schemeClr val="dk1"/>
                          </a:solidFill>
                          <a:effectLst/>
                          <a:latin typeface="+mn-lt"/>
                          <a:ea typeface="+mn-ea"/>
                          <a:cs typeface="+mn-cs"/>
                        </a:rPr>
                        <a:t>: [0.8, 0.9, 1.0]</a:t>
                      </a:r>
                    </a:p>
                    <a:p>
                      <a:endParaRPr lang="en-US" dirty="0"/>
                    </a:p>
                  </a:txBody>
                  <a:tcPr/>
                </a:tc>
                <a:tc>
                  <a:txBody>
                    <a:bodyPr/>
                    <a:lstStyle/>
                    <a:p>
                      <a:pPr marL="0" marR="0" algn="l" defTabSz="914400" rtl="0" eaLnBrk="1" latinLnBrk="0" hangingPunct="1">
                        <a:spcBef>
                          <a:spcPts val="5"/>
                        </a:spcBef>
                        <a:spcAft>
                          <a:spcPts val="0"/>
                        </a:spcAft>
                      </a:pPr>
                      <a:r>
                        <a:rPr lang="en-US" sz="1800" kern="1200" dirty="0" err="1">
                          <a:solidFill>
                            <a:schemeClr val="dk1"/>
                          </a:solidFill>
                          <a:effectLst/>
                          <a:latin typeface="+mn-lt"/>
                          <a:ea typeface="+mn-ea"/>
                          <a:cs typeface="+mn-cs"/>
                        </a:rPr>
                        <a:t>n_estimators</a:t>
                      </a:r>
                      <a:r>
                        <a:rPr lang="en-US" sz="1800" kern="1200" dirty="0">
                          <a:solidFill>
                            <a:schemeClr val="dk1"/>
                          </a:solidFill>
                          <a:effectLst/>
                          <a:latin typeface="+mn-lt"/>
                          <a:ea typeface="+mn-ea"/>
                          <a:cs typeface="+mn-cs"/>
                        </a:rPr>
                        <a:t> = 1000</a:t>
                      </a:r>
                    </a:p>
                    <a:p>
                      <a:pPr marL="0" marR="0" algn="l" defTabSz="914400" rtl="0" eaLnBrk="1" latinLnBrk="0" hangingPunct="1">
                        <a:spcBef>
                          <a:spcPts val="5"/>
                        </a:spcBef>
                        <a:spcAft>
                          <a:spcPts val="0"/>
                        </a:spcAft>
                      </a:pPr>
                      <a:r>
                        <a:rPr lang="en-US" sz="1800" kern="1200" dirty="0" err="1">
                          <a:solidFill>
                            <a:schemeClr val="dk1"/>
                          </a:solidFill>
                          <a:effectLst/>
                          <a:latin typeface="+mn-lt"/>
                          <a:ea typeface="+mn-ea"/>
                          <a:cs typeface="+mn-cs"/>
                        </a:rPr>
                        <a:t>max_depth</a:t>
                      </a:r>
                      <a:r>
                        <a:rPr lang="en-US" sz="1800" kern="1200" dirty="0">
                          <a:solidFill>
                            <a:schemeClr val="dk1"/>
                          </a:solidFill>
                          <a:effectLst/>
                          <a:latin typeface="+mn-lt"/>
                          <a:ea typeface="+mn-ea"/>
                          <a:cs typeface="+mn-cs"/>
                        </a:rPr>
                        <a:t> = 4</a:t>
                      </a:r>
                    </a:p>
                    <a:p>
                      <a:pPr marL="0" marR="0" algn="l" defTabSz="914400" rtl="0" eaLnBrk="1" latinLnBrk="0" hangingPunct="1">
                        <a:spcBef>
                          <a:spcPts val="5"/>
                        </a:spcBef>
                        <a:spcAft>
                          <a:spcPts val="0"/>
                        </a:spcAft>
                      </a:pPr>
                      <a:r>
                        <a:rPr lang="en-US" sz="1800" kern="1200" dirty="0" err="1">
                          <a:solidFill>
                            <a:schemeClr val="dk1"/>
                          </a:solidFill>
                          <a:effectLst/>
                          <a:latin typeface="+mn-lt"/>
                          <a:ea typeface="+mn-ea"/>
                          <a:cs typeface="+mn-cs"/>
                        </a:rPr>
                        <a:t>learning_rate</a:t>
                      </a:r>
                      <a:r>
                        <a:rPr lang="en-US" sz="1800" kern="1200" dirty="0">
                          <a:solidFill>
                            <a:schemeClr val="dk1"/>
                          </a:solidFill>
                          <a:effectLst/>
                          <a:latin typeface="+mn-lt"/>
                          <a:ea typeface="+mn-ea"/>
                          <a:cs typeface="+mn-cs"/>
                        </a:rPr>
                        <a:t> = 0.01</a:t>
                      </a:r>
                    </a:p>
                    <a:p>
                      <a:pPr marL="0" marR="0" algn="l" defTabSz="914400" rtl="0" eaLnBrk="1" latinLnBrk="0" hangingPunct="1">
                        <a:spcBef>
                          <a:spcPts val="5"/>
                        </a:spcBef>
                        <a:spcAft>
                          <a:spcPts val="0"/>
                        </a:spcAft>
                      </a:pPr>
                      <a:r>
                        <a:rPr lang="en-US" sz="1800" kern="1200" dirty="0" err="1">
                          <a:solidFill>
                            <a:schemeClr val="dk1"/>
                          </a:solidFill>
                          <a:effectLst/>
                          <a:latin typeface="+mn-lt"/>
                          <a:ea typeface="+mn-ea"/>
                          <a:cs typeface="+mn-cs"/>
                        </a:rPr>
                        <a:t>colsample_bytree</a:t>
                      </a:r>
                      <a:r>
                        <a:rPr lang="en-US" sz="1800" kern="1200" dirty="0">
                          <a:solidFill>
                            <a:schemeClr val="dk1"/>
                          </a:solidFill>
                          <a:effectLst/>
                          <a:latin typeface="+mn-lt"/>
                          <a:ea typeface="+mn-ea"/>
                          <a:cs typeface="+mn-cs"/>
                        </a:rPr>
                        <a:t> = 0.9</a:t>
                      </a:r>
                    </a:p>
                    <a:p>
                      <a:pPr marL="0" marR="0" algn="l" defTabSz="914400" rtl="0" eaLnBrk="1" latinLnBrk="0" hangingPunct="1">
                        <a:spcBef>
                          <a:spcPts val="5"/>
                        </a:spcBef>
                        <a:spcAft>
                          <a:spcPts val="0"/>
                        </a:spcAft>
                      </a:pPr>
                      <a:r>
                        <a:rPr lang="en-US" sz="1800" kern="1200" dirty="0">
                          <a:solidFill>
                            <a:schemeClr val="dk1"/>
                          </a:solidFill>
                          <a:effectLst/>
                          <a:latin typeface="+mn-lt"/>
                          <a:ea typeface="+mn-ea"/>
                          <a:cs typeface="+mn-cs"/>
                        </a:rPr>
                        <a:t> </a:t>
                      </a:r>
                    </a:p>
                  </a:txBody>
                  <a:tcPr marL="68580" marR="68580" marT="0" marB="0"/>
                </a:tc>
                <a:extLst>
                  <a:ext uri="{0D108BD9-81ED-4DB2-BD59-A6C34878D82A}">
                    <a16:rowId xmlns:a16="http://schemas.microsoft.com/office/drawing/2014/main" val="2120415998"/>
                  </a:ext>
                </a:extLst>
              </a:tr>
            </a:tbl>
          </a:graphicData>
        </a:graphic>
      </p:graphicFrame>
    </p:spTree>
    <p:extLst>
      <p:ext uri="{BB962C8B-B14F-4D97-AF65-F5344CB8AC3E}">
        <p14:creationId xmlns:p14="http://schemas.microsoft.com/office/powerpoint/2010/main" val="9424160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F84895-CC64-578C-E420-A5A8C4716A7A}"/>
              </a:ext>
            </a:extLst>
          </p:cNvPr>
          <p:cNvSpPr>
            <a:spLocks noGrp="1"/>
          </p:cNvSpPr>
          <p:nvPr>
            <p:ph idx="1"/>
          </p:nvPr>
        </p:nvSpPr>
        <p:spPr>
          <a:xfrm>
            <a:off x="1070568" y="1163788"/>
            <a:ext cx="10195560" cy="759903"/>
          </a:xfrm>
        </p:spPr>
        <p:txBody>
          <a:bodyPr/>
          <a:lstStyle/>
          <a:p>
            <a:pPr marL="0" indent="0">
              <a:buNone/>
            </a:pPr>
            <a:r>
              <a:rPr lang="en-US" b="1" dirty="0"/>
              <a:t>Results without Hyperparameter Tuning</a:t>
            </a:r>
          </a:p>
          <a:p>
            <a:pPr marL="0" indent="0">
              <a:buNone/>
            </a:pPr>
            <a:endParaRPr lang="en-US" dirty="0"/>
          </a:p>
        </p:txBody>
      </p:sp>
      <p:sp>
        <p:nvSpPr>
          <p:cNvPr id="3" name="Text Placeholder 2">
            <a:extLst>
              <a:ext uri="{FF2B5EF4-FFF2-40B4-BE49-F238E27FC236}">
                <a16:creationId xmlns:a16="http://schemas.microsoft.com/office/drawing/2014/main" id="{0D5CF092-8A93-11BB-EFA0-35B1C5BE1E2D}"/>
              </a:ext>
            </a:extLst>
          </p:cNvPr>
          <p:cNvSpPr>
            <a:spLocks noGrp="1"/>
          </p:cNvSpPr>
          <p:nvPr>
            <p:ph type="body" sz="quarter" idx="10"/>
          </p:nvPr>
        </p:nvSpPr>
        <p:spPr/>
        <p:txBody>
          <a:bodyPr/>
          <a:lstStyle/>
          <a:p>
            <a:r>
              <a:rPr lang="en-US" dirty="0"/>
              <a:t>Study 2- Model Evaluation and Results for ET</a:t>
            </a:r>
          </a:p>
        </p:txBody>
      </p:sp>
      <p:graphicFrame>
        <p:nvGraphicFramePr>
          <p:cNvPr id="4" name="Table 3">
            <a:extLst>
              <a:ext uri="{FF2B5EF4-FFF2-40B4-BE49-F238E27FC236}">
                <a16:creationId xmlns:a16="http://schemas.microsoft.com/office/drawing/2014/main" id="{32271B4E-BAED-FEF3-F4E4-56D32CCA119C}"/>
              </a:ext>
            </a:extLst>
          </p:cNvPr>
          <p:cNvGraphicFramePr>
            <a:graphicFrameLocks noGrp="1"/>
          </p:cNvGraphicFramePr>
          <p:nvPr>
            <p:extLst>
              <p:ext uri="{D42A27DB-BD31-4B8C-83A1-F6EECF244321}">
                <p14:modId xmlns:p14="http://schemas.microsoft.com/office/powerpoint/2010/main" val="2705206861"/>
              </p:ext>
            </p:extLst>
          </p:nvPr>
        </p:nvGraphicFramePr>
        <p:xfrm>
          <a:off x="1153963" y="1596024"/>
          <a:ext cx="10071751" cy="1854200"/>
        </p:xfrm>
        <a:graphic>
          <a:graphicData uri="http://schemas.openxmlformats.org/drawingml/2006/table">
            <a:tbl>
              <a:tblPr firstRow="1" bandRow="1">
                <a:tableStyleId>{5C22544A-7EE6-4342-B048-85BDC9FD1C3A}</a:tableStyleId>
              </a:tblPr>
              <a:tblGrid>
                <a:gridCol w="3384295">
                  <a:extLst>
                    <a:ext uri="{9D8B030D-6E8A-4147-A177-3AD203B41FA5}">
                      <a16:colId xmlns:a16="http://schemas.microsoft.com/office/drawing/2014/main" val="1677048919"/>
                    </a:ext>
                  </a:extLst>
                </a:gridCol>
                <a:gridCol w="1651580">
                  <a:extLst>
                    <a:ext uri="{9D8B030D-6E8A-4147-A177-3AD203B41FA5}">
                      <a16:colId xmlns:a16="http://schemas.microsoft.com/office/drawing/2014/main" val="2833430753"/>
                    </a:ext>
                  </a:extLst>
                </a:gridCol>
                <a:gridCol w="2517938">
                  <a:extLst>
                    <a:ext uri="{9D8B030D-6E8A-4147-A177-3AD203B41FA5}">
                      <a16:colId xmlns:a16="http://schemas.microsoft.com/office/drawing/2014/main" val="659855110"/>
                    </a:ext>
                  </a:extLst>
                </a:gridCol>
                <a:gridCol w="2517938">
                  <a:extLst>
                    <a:ext uri="{9D8B030D-6E8A-4147-A177-3AD203B41FA5}">
                      <a16:colId xmlns:a16="http://schemas.microsoft.com/office/drawing/2014/main" val="2826627089"/>
                    </a:ext>
                  </a:extLst>
                </a:gridCol>
              </a:tblGrid>
              <a:tr h="370840">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78230298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Linear Regression</a:t>
                      </a:r>
                    </a:p>
                  </a:txBody>
                  <a:tcPr/>
                </a:tc>
                <a:tc>
                  <a:txBody>
                    <a:bodyPr/>
                    <a:lstStyle/>
                    <a:p>
                      <a:r>
                        <a:rPr lang="en-US" dirty="0"/>
                        <a:t>1.99</a:t>
                      </a:r>
                    </a:p>
                  </a:txBody>
                  <a:tcPr/>
                </a:tc>
                <a:tc>
                  <a:txBody>
                    <a:bodyPr/>
                    <a:lstStyle/>
                    <a:p>
                      <a:r>
                        <a:rPr lang="en-US" dirty="0"/>
                        <a:t>1.35</a:t>
                      </a:r>
                    </a:p>
                  </a:txBody>
                  <a:tcPr/>
                </a:tc>
                <a:tc>
                  <a:txBody>
                    <a:bodyPr/>
                    <a:lstStyle/>
                    <a:p>
                      <a:r>
                        <a:rPr lang="en-US" dirty="0"/>
                        <a:t>0.52</a:t>
                      </a:r>
                    </a:p>
                  </a:txBody>
                  <a:tcPr/>
                </a:tc>
                <a:extLst>
                  <a:ext uri="{0D108BD9-81ED-4DB2-BD59-A6C34878D82A}">
                    <a16:rowId xmlns:a16="http://schemas.microsoft.com/office/drawing/2014/main" val="2048987528"/>
                  </a:ext>
                </a:extLst>
              </a:tr>
              <a:tr h="370840">
                <a:tc>
                  <a:txBody>
                    <a:bodyPr/>
                    <a:lstStyle/>
                    <a:p>
                      <a:r>
                        <a:rPr lang="en-US" sz="1800" kern="1200" dirty="0">
                          <a:solidFill>
                            <a:schemeClr val="dk1"/>
                          </a:solidFill>
                          <a:effectLst/>
                          <a:latin typeface="+mn-lt"/>
                          <a:ea typeface="+mn-ea"/>
                          <a:cs typeface="+mn-cs"/>
                        </a:rPr>
                        <a:t>Support Vector Regressor</a:t>
                      </a:r>
                      <a:endParaRPr lang="en-US" dirty="0"/>
                    </a:p>
                  </a:txBody>
                  <a:tcPr/>
                </a:tc>
                <a:tc>
                  <a:txBody>
                    <a:bodyPr/>
                    <a:lstStyle/>
                    <a:p>
                      <a:r>
                        <a:rPr lang="en-US" dirty="0"/>
                        <a:t>1.77</a:t>
                      </a:r>
                    </a:p>
                  </a:txBody>
                  <a:tcPr/>
                </a:tc>
                <a:tc>
                  <a:txBody>
                    <a:bodyPr/>
                    <a:lstStyle/>
                    <a:p>
                      <a:r>
                        <a:rPr lang="en-US" dirty="0"/>
                        <a:t>1.01</a:t>
                      </a:r>
                    </a:p>
                  </a:txBody>
                  <a:tcPr/>
                </a:tc>
                <a:tc>
                  <a:txBody>
                    <a:bodyPr/>
                    <a:lstStyle/>
                    <a:p>
                      <a:r>
                        <a:rPr lang="en-US" dirty="0"/>
                        <a:t>0.63</a:t>
                      </a:r>
                    </a:p>
                  </a:txBody>
                  <a:tcPr/>
                </a:tc>
                <a:extLst>
                  <a:ext uri="{0D108BD9-81ED-4DB2-BD59-A6C34878D82A}">
                    <a16:rowId xmlns:a16="http://schemas.microsoft.com/office/drawing/2014/main" val="502352667"/>
                  </a:ext>
                </a:extLst>
              </a:tr>
              <a:tr h="370840">
                <a:tc>
                  <a:txBody>
                    <a:bodyPr/>
                    <a:lstStyle/>
                    <a:p>
                      <a:r>
                        <a:rPr lang="en-US" dirty="0"/>
                        <a:t>Random Forest Regressor</a:t>
                      </a:r>
                    </a:p>
                  </a:txBody>
                  <a:tcPr/>
                </a:tc>
                <a:tc>
                  <a:txBody>
                    <a:bodyPr/>
                    <a:lstStyle/>
                    <a:p>
                      <a:r>
                        <a:rPr lang="en-US" dirty="0"/>
                        <a:t>1.63</a:t>
                      </a:r>
                    </a:p>
                  </a:txBody>
                  <a:tcPr/>
                </a:tc>
                <a:tc>
                  <a:txBody>
                    <a:bodyPr/>
                    <a:lstStyle/>
                    <a:p>
                      <a:r>
                        <a:rPr lang="en-US" dirty="0"/>
                        <a:t>0.84</a:t>
                      </a:r>
                    </a:p>
                  </a:txBody>
                  <a:tcPr/>
                </a:tc>
                <a:tc>
                  <a:txBody>
                    <a:bodyPr/>
                    <a:lstStyle/>
                    <a:p>
                      <a:r>
                        <a:rPr lang="en-US" dirty="0"/>
                        <a:t>0.67</a:t>
                      </a:r>
                    </a:p>
                  </a:txBody>
                  <a:tcPr/>
                </a:tc>
                <a:extLst>
                  <a:ext uri="{0D108BD9-81ED-4DB2-BD59-A6C34878D82A}">
                    <a16:rowId xmlns:a16="http://schemas.microsoft.com/office/drawing/2014/main" val="1674241154"/>
                  </a:ext>
                </a:extLst>
              </a:tr>
              <a:tr h="370840">
                <a:tc>
                  <a:txBody>
                    <a:bodyPr/>
                    <a:lstStyle/>
                    <a:p>
                      <a:r>
                        <a:rPr lang="en-US" dirty="0"/>
                        <a:t>XGBoost Regressor</a:t>
                      </a:r>
                    </a:p>
                  </a:txBody>
                  <a:tcPr/>
                </a:tc>
                <a:tc>
                  <a:txBody>
                    <a:bodyPr/>
                    <a:lstStyle/>
                    <a:p>
                      <a:r>
                        <a:rPr lang="en-US" dirty="0"/>
                        <a:t>1.72</a:t>
                      </a:r>
                    </a:p>
                  </a:txBody>
                  <a:tcPr/>
                </a:tc>
                <a:tc>
                  <a:txBody>
                    <a:bodyPr/>
                    <a:lstStyle/>
                    <a:p>
                      <a:r>
                        <a:rPr lang="en-US" dirty="0"/>
                        <a:t>0.99</a:t>
                      </a:r>
                    </a:p>
                  </a:txBody>
                  <a:tcPr/>
                </a:tc>
                <a:tc>
                  <a:txBody>
                    <a:bodyPr/>
                    <a:lstStyle/>
                    <a:p>
                      <a:r>
                        <a:rPr lang="en-US" dirty="0"/>
                        <a:t>0.64</a:t>
                      </a:r>
                    </a:p>
                  </a:txBody>
                  <a:tcPr/>
                </a:tc>
                <a:extLst>
                  <a:ext uri="{0D108BD9-81ED-4DB2-BD59-A6C34878D82A}">
                    <a16:rowId xmlns:a16="http://schemas.microsoft.com/office/drawing/2014/main" val="511694500"/>
                  </a:ext>
                </a:extLst>
              </a:tr>
            </a:tbl>
          </a:graphicData>
        </a:graphic>
      </p:graphicFrame>
      <p:sp>
        <p:nvSpPr>
          <p:cNvPr id="6" name="TextBox 5">
            <a:extLst>
              <a:ext uri="{FF2B5EF4-FFF2-40B4-BE49-F238E27FC236}">
                <a16:creationId xmlns:a16="http://schemas.microsoft.com/office/drawing/2014/main" id="{8AC91195-67F7-07E0-CA64-3BFD7C2E55D9}"/>
              </a:ext>
            </a:extLst>
          </p:cNvPr>
          <p:cNvSpPr txBox="1"/>
          <p:nvPr/>
        </p:nvSpPr>
        <p:spPr>
          <a:xfrm>
            <a:off x="1153963" y="3585077"/>
            <a:ext cx="6167885" cy="369332"/>
          </a:xfrm>
          <a:prstGeom prst="rect">
            <a:avLst/>
          </a:prstGeom>
          <a:noFill/>
        </p:spPr>
        <p:txBody>
          <a:bodyPr wrap="square">
            <a:spAutoFit/>
          </a:bodyPr>
          <a:lstStyle/>
          <a:p>
            <a:pPr defTabSz="914400">
              <a:lnSpc>
                <a:spcPct val="90000"/>
              </a:lnSpc>
              <a:spcBef>
                <a:spcPts val="1200"/>
              </a:spcBef>
              <a:buClr>
                <a:schemeClr val="accent1"/>
              </a:buClr>
            </a:pPr>
            <a:r>
              <a:rPr lang="en-US" sz="2000" b="1" dirty="0">
                <a:solidFill>
                  <a:schemeClr val="tx1">
                    <a:lumMod val="65000"/>
                    <a:lumOff val="35000"/>
                  </a:schemeClr>
                </a:solidFill>
              </a:rPr>
              <a:t>Results with Hyperparameter Tuning</a:t>
            </a:r>
          </a:p>
        </p:txBody>
      </p:sp>
      <p:graphicFrame>
        <p:nvGraphicFramePr>
          <p:cNvPr id="17" name="Table 16">
            <a:extLst>
              <a:ext uri="{FF2B5EF4-FFF2-40B4-BE49-F238E27FC236}">
                <a16:creationId xmlns:a16="http://schemas.microsoft.com/office/drawing/2014/main" id="{09E93D6C-7039-C4CF-0138-F2F6D1673BC6}"/>
              </a:ext>
            </a:extLst>
          </p:cNvPr>
          <p:cNvGraphicFramePr>
            <a:graphicFrameLocks noGrp="1"/>
          </p:cNvGraphicFramePr>
          <p:nvPr>
            <p:extLst>
              <p:ext uri="{D42A27DB-BD31-4B8C-83A1-F6EECF244321}">
                <p14:modId xmlns:p14="http://schemas.microsoft.com/office/powerpoint/2010/main" val="2414866634"/>
              </p:ext>
            </p:extLst>
          </p:nvPr>
        </p:nvGraphicFramePr>
        <p:xfrm>
          <a:off x="1153963" y="4089262"/>
          <a:ext cx="10112166" cy="1849120"/>
        </p:xfrm>
        <a:graphic>
          <a:graphicData uri="http://schemas.openxmlformats.org/drawingml/2006/table">
            <a:tbl>
              <a:tblPr firstRow="1" bandRow="1">
                <a:tableStyleId>{5C22544A-7EE6-4342-B048-85BDC9FD1C3A}</a:tableStyleId>
              </a:tblPr>
              <a:tblGrid>
                <a:gridCol w="3397875">
                  <a:extLst>
                    <a:ext uri="{9D8B030D-6E8A-4147-A177-3AD203B41FA5}">
                      <a16:colId xmlns:a16="http://schemas.microsoft.com/office/drawing/2014/main" val="1677048919"/>
                    </a:ext>
                  </a:extLst>
                </a:gridCol>
                <a:gridCol w="1658207">
                  <a:extLst>
                    <a:ext uri="{9D8B030D-6E8A-4147-A177-3AD203B41FA5}">
                      <a16:colId xmlns:a16="http://schemas.microsoft.com/office/drawing/2014/main" val="2833430753"/>
                    </a:ext>
                  </a:extLst>
                </a:gridCol>
                <a:gridCol w="2528042">
                  <a:extLst>
                    <a:ext uri="{9D8B030D-6E8A-4147-A177-3AD203B41FA5}">
                      <a16:colId xmlns:a16="http://schemas.microsoft.com/office/drawing/2014/main" val="659855110"/>
                    </a:ext>
                  </a:extLst>
                </a:gridCol>
                <a:gridCol w="2528042">
                  <a:extLst>
                    <a:ext uri="{9D8B030D-6E8A-4147-A177-3AD203B41FA5}">
                      <a16:colId xmlns:a16="http://schemas.microsoft.com/office/drawing/2014/main" val="2826627089"/>
                    </a:ext>
                  </a:extLst>
                </a:gridCol>
              </a:tblGrid>
              <a:tr h="370840">
                <a:tc>
                  <a:txBody>
                    <a:bodyPr/>
                    <a:lstStyle/>
                    <a:p>
                      <a:r>
                        <a:rPr lang="en-US" dirty="0"/>
                        <a:t>Model Name</a:t>
                      </a:r>
                    </a:p>
                  </a:txBody>
                  <a:tcPr/>
                </a:tc>
                <a:tc>
                  <a:txBody>
                    <a:bodyPr/>
                    <a:lstStyle/>
                    <a:p>
                      <a:r>
                        <a:rPr lang="en-US" dirty="0"/>
                        <a:t>RMSE</a:t>
                      </a:r>
                    </a:p>
                  </a:txBody>
                  <a:tcPr/>
                </a:tc>
                <a:tc>
                  <a:txBody>
                    <a:bodyPr/>
                    <a:lstStyle/>
                    <a:p>
                      <a:r>
                        <a:rPr lang="en-US" dirty="0"/>
                        <a:t>MAE</a:t>
                      </a:r>
                    </a:p>
                  </a:txBody>
                  <a:tcPr/>
                </a:tc>
                <a:tc>
                  <a:txBody>
                    <a:bodyPr/>
                    <a:lstStyle/>
                    <a:p>
                      <a:r>
                        <a:rPr lang="en-US" dirty="0"/>
                        <a:t>R-Squared</a:t>
                      </a:r>
                    </a:p>
                  </a:txBody>
                  <a:tcPr/>
                </a:tc>
                <a:extLst>
                  <a:ext uri="{0D108BD9-81ED-4DB2-BD59-A6C34878D82A}">
                    <a16:rowId xmlns:a16="http://schemas.microsoft.com/office/drawing/2014/main" val="782302984"/>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Linear Regression(Without Tuned)</a:t>
                      </a:r>
                    </a:p>
                  </a:txBody>
                  <a:tcPr/>
                </a:tc>
                <a:tc>
                  <a:txBody>
                    <a:bodyPr/>
                    <a:lstStyle/>
                    <a:p>
                      <a:r>
                        <a:rPr lang="en-US" dirty="0"/>
                        <a:t>1.99</a:t>
                      </a:r>
                    </a:p>
                  </a:txBody>
                  <a:tcPr/>
                </a:tc>
                <a:tc>
                  <a:txBody>
                    <a:bodyPr/>
                    <a:lstStyle/>
                    <a:p>
                      <a:r>
                        <a:rPr lang="en-US" dirty="0"/>
                        <a:t>1.35</a:t>
                      </a:r>
                    </a:p>
                  </a:txBody>
                  <a:tcPr/>
                </a:tc>
                <a:tc>
                  <a:txBody>
                    <a:bodyPr/>
                    <a:lstStyle/>
                    <a:p>
                      <a:r>
                        <a:rPr lang="en-US" dirty="0"/>
                        <a:t>0.52</a:t>
                      </a:r>
                    </a:p>
                  </a:txBody>
                  <a:tcPr/>
                </a:tc>
                <a:extLst>
                  <a:ext uri="{0D108BD9-81ED-4DB2-BD59-A6C34878D82A}">
                    <a16:rowId xmlns:a16="http://schemas.microsoft.com/office/drawing/2014/main" val="2048987528"/>
                  </a:ext>
                </a:extLst>
              </a:tr>
              <a:tr h="370840">
                <a:tc>
                  <a:txBody>
                    <a:bodyPr/>
                    <a:lstStyle/>
                    <a:p>
                      <a:r>
                        <a:rPr lang="en-US" sz="1800" kern="1200" dirty="0">
                          <a:solidFill>
                            <a:schemeClr val="dk1"/>
                          </a:solidFill>
                          <a:effectLst/>
                          <a:latin typeface="+mn-lt"/>
                          <a:ea typeface="+mn-ea"/>
                          <a:cs typeface="+mn-cs"/>
                        </a:rPr>
                        <a:t>Support Vector Regressor</a:t>
                      </a:r>
                      <a:endParaRPr lang="en-US" dirty="0"/>
                    </a:p>
                  </a:txBody>
                  <a:tcPr/>
                </a:tc>
                <a:tc>
                  <a:txBody>
                    <a:bodyPr/>
                    <a:lstStyle/>
                    <a:p>
                      <a:r>
                        <a:rPr lang="en-US" dirty="0"/>
                        <a:t>1.74</a:t>
                      </a:r>
                    </a:p>
                  </a:txBody>
                  <a:tcPr/>
                </a:tc>
                <a:tc>
                  <a:txBody>
                    <a:bodyPr/>
                    <a:lstStyle/>
                    <a:p>
                      <a:r>
                        <a:rPr lang="en-US" dirty="0"/>
                        <a:t>0.97</a:t>
                      </a:r>
                    </a:p>
                  </a:txBody>
                  <a:tcPr/>
                </a:tc>
                <a:tc>
                  <a:txBody>
                    <a:bodyPr/>
                    <a:lstStyle/>
                    <a:p>
                      <a:r>
                        <a:rPr lang="en-US" dirty="0"/>
                        <a:t>0.66</a:t>
                      </a:r>
                    </a:p>
                  </a:txBody>
                  <a:tcPr/>
                </a:tc>
                <a:extLst>
                  <a:ext uri="{0D108BD9-81ED-4DB2-BD59-A6C34878D82A}">
                    <a16:rowId xmlns:a16="http://schemas.microsoft.com/office/drawing/2014/main" val="502352667"/>
                  </a:ext>
                </a:extLst>
              </a:tr>
              <a:tr h="370840">
                <a:tc>
                  <a:txBody>
                    <a:bodyPr/>
                    <a:lstStyle/>
                    <a:p>
                      <a:r>
                        <a:rPr lang="en-US" dirty="0"/>
                        <a:t>Random Forest Regressor</a:t>
                      </a:r>
                    </a:p>
                  </a:txBody>
                  <a:tcPr/>
                </a:tc>
                <a:tc>
                  <a:txBody>
                    <a:bodyPr/>
                    <a:lstStyle/>
                    <a:p>
                      <a:r>
                        <a:rPr lang="en-US" dirty="0"/>
                        <a:t>1.57</a:t>
                      </a:r>
                    </a:p>
                  </a:txBody>
                  <a:tcPr/>
                </a:tc>
                <a:tc>
                  <a:txBody>
                    <a:bodyPr/>
                    <a:lstStyle/>
                    <a:p>
                      <a:r>
                        <a:rPr lang="en-US" dirty="0"/>
                        <a:t>0.74</a:t>
                      </a:r>
                    </a:p>
                  </a:txBody>
                  <a:tcPr/>
                </a:tc>
                <a:tc>
                  <a:txBody>
                    <a:bodyPr/>
                    <a:lstStyle/>
                    <a:p>
                      <a:r>
                        <a:rPr lang="en-US" dirty="0"/>
                        <a:t>0.70</a:t>
                      </a:r>
                    </a:p>
                  </a:txBody>
                  <a:tcPr/>
                </a:tc>
                <a:extLst>
                  <a:ext uri="{0D108BD9-81ED-4DB2-BD59-A6C34878D82A}">
                    <a16:rowId xmlns:a16="http://schemas.microsoft.com/office/drawing/2014/main" val="1674241154"/>
                  </a:ext>
                </a:extLst>
              </a:tr>
              <a:tr h="370840">
                <a:tc>
                  <a:txBody>
                    <a:bodyPr/>
                    <a:lstStyle/>
                    <a:p>
                      <a:r>
                        <a:rPr lang="en-US" dirty="0"/>
                        <a:t>XGBoost Regressor</a:t>
                      </a:r>
                    </a:p>
                  </a:txBody>
                  <a:tcPr/>
                </a:tc>
                <a:tc>
                  <a:txBody>
                    <a:bodyPr/>
                    <a:lstStyle/>
                    <a:p>
                      <a:r>
                        <a:rPr lang="en-US" dirty="0"/>
                        <a:t>1.70</a:t>
                      </a:r>
                    </a:p>
                  </a:txBody>
                  <a:tcPr/>
                </a:tc>
                <a:tc>
                  <a:txBody>
                    <a:bodyPr/>
                    <a:lstStyle/>
                    <a:p>
                      <a:r>
                        <a:rPr lang="en-US" dirty="0"/>
                        <a:t>0.96</a:t>
                      </a:r>
                    </a:p>
                  </a:txBody>
                  <a:tcPr/>
                </a:tc>
                <a:tc>
                  <a:txBody>
                    <a:bodyPr/>
                    <a:lstStyle/>
                    <a:p>
                      <a:r>
                        <a:rPr lang="en-US" dirty="0"/>
                        <a:t>0.65</a:t>
                      </a:r>
                    </a:p>
                  </a:txBody>
                  <a:tcPr/>
                </a:tc>
                <a:extLst>
                  <a:ext uri="{0D108BD9-81ED-4DB2-BD59-A6C34878D82A}">
                    <a16:rowId xmlns:a16="http://schemas.microsoft.com/office/drawing/2014/main" val="511694500"/>
                  </a:ext>
                </a:extLst>
              </a:tr>
            </a:tbl>
          </a:graphicData>
        </a:graphic>
      </p:graphicFrame>
    </p:spTree>
    <p:extLst>
      <p:ext uri="{BB962C8B-B14F-4D97-AF65-F5344CB8AC3E}">
        <p14:creationId xmlns:p14="http://schemas.microsoft.com/office/powerpoint/2010/main" val="4026154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76F11A5-FAA0-7317-38F5-246C65BB18C2}"/>
              </a:ext>
            </a:extLst>
          </p:cNvPr>
          <p:cNvSpPr>
            <a:spLocks noGrp="1"/>
          </p:cNvSpPr>
          <p:nvPr>
            <p:ph sz="half" idx="1"/>
          </p:nvPr>
        </p:nvSpPr>
        <p:spPr>
          <a:xfrm>
            <a:off x="573993" y="1161288"/>
            <a:ext cx="5128067" cy="4846320"/>
          </a:xfrm>
        </p:spPr>
        <p:txBody>
          <a:bodyPr/>
          <a:lstStyle/>
          <a:p>
            <a:r>
              <a:rPr lang="en-US" dirty="0"/>
              <a:t>As Net Ecosystem Exchange performs better than the other sensor measurements, the regression plot of the optimal model Random Forest Regressor using that sensor measurements is depicted in the figure. </a:t>
            </a:r>
          </a:p>
          <a:p>
            <a:r>
              <a:rPr lang="en-US" dirty="0"/>
              <a:t>It is evident that almost all the points closely fits to the predicted line as highlighted in the red </a:t>
            </a:r>
            <a:r>
              <a:rPr lang="en-US" dirty="0" err="1"/>
              <a:t>colour</a:t>
            </a:r>
            <a:r>
              <a:rPr lang="en-US" dirty="0"/>
              <a:t>, meaning that our optimal model performs really well in predicting the target variable. </a:t>
            </a:r>
          </a:p>
          <a:p>
            <a:endParaRPr lang="en-US" dirty="0"/>
          </a:p>
          <a:p>
            <a:endParaRPr lang="en-US" dirty="0"/>
          </a:p>
          <a:p>
            <a:pPr marL="0" indent="0">
              <a:buNone/>
            </a:pPr>
            <a:endParaRPr lang="en-US" dirty="0"/>
          </a:p>
          <a:p>
            <a:endParaRPr lang="en-US" dirty="0"/>
          </a:p>
        </p:txBody>
      </p:sp>
      <p:sp>
        <p:nvSpPr>
          <p:cNvPr id="3" name="Text Placeholder 2">
            <a:extLst>
              <a:ext uri="{FF2B5EF4-FFF2-40B4-BE49-F238E27FC236}">
                <a16:creationId xmlns:a16="http://schemas.microsoft.com/office/drawing/2014/main" id="{D1B846D7-B48C-4845-E952-BA2386C83BBB}"/>
              </a:ext>
            </a:extLst>
          </p:cNvPr>
          <p:cNvSpPr>
            <a:spLocks noGrp="1"/>
          </p:cNvSpPr>
          <p:nvPr>
            <p:ph type="body" sz="quarter" idx="10"/>
          </p:nvPr>
        </p:nvSpPr>
        <p:spPr/>
        <p:txBody>
          <a:bodyPr/>
          <a:lstStyle/>
          <a:p>
            <a:r>
              <a:rPr lang="en-US" dirty="0"/>
              <a:t>Study 2 – Analysis of the Results</a:t>
            </a:r>
          </a:p>
        </p:txBody>
      </p:sp>
      <p:sp>
        <p:nvSpPr>
          <p:cNvPr id="4" name="Picture Placeholder 3">
            <a:extLst>
              <a:ext uri="{FF2B5EF4-FFF2-40B4-BE49-F238E27FC236}">
                <a16:creationId xmlns:a16="http://schemas.microsoft.com/office/drawing/2014/main" id="{D1D60C14-4654-4835-5D24-09AA9837FABE}"/>
              </a:ext>
            </a:extLst>
          </p:cNvPr>
          <p:cNvSpPr>
            <a:spLocks noGrp="1"/>
          </p:cNvSpPr>
          <p:nvPr>
            <p:ph type="pic" sz="quarter" idx="11"/>
          </p:nvPr>
        </p:nvSpPr>
        <p:spPr>
          <a:xfrm>
            <a:off x="5950894" y="1162050"/>
            <a:ext cx="5274821" cy="4845050"/>
          </a:xfrm>
        </p:spPr>
        <p:txBody>
          <a:bodyPr/>
          <a:lstStyle/>
          <a:p>
            <a:endParaRPr lang="en-US" dirty="0"/>
          </a:p>
        </p:txBody>
      </p:sp>
      <p:pic>
        <p:nvPicPr>
          <p:cNvPr id="6" name="Picture 5">
            <a:extLst>
              <a:ext uri="{FF2B5EF4-FFF2-40B4-BE49-F238E27FC236}">
                <a16:creationId xmlns:a16="http://schemas.microsoft.com/office/drawing/2014/main" id="{DBAF7E8D-5E0A-2B06-B173-F91D781D6EE7}"/>
              </a:ext>
            </a:extLst>
          </p:cNvPr>
          <p:cNvPicPr>
            <a:picLocks noChangeAspect="1"/>
          </p:cNvPicPr>
          <p:nvPr/>
        </p:nvPicPr>
        <p:blipFill>
          <a:blip r:embed="rId2"/>
          <a:stretch>
            <a:fillRect/>
          </a:stretch>
        </p:blipFill>
        <p:spPr>
          <a:xfrm>
            <a:off x="5950895" y="1095120"/>
            <a:ext cx="5207268" cy="4978656"/>
          </a:xfrm>
          <a:prstGeom prst="rect">
            <a:avLst/>
          </a:prstGeom>
        </p:spPr>
      </p:pic>
    </p:spTree>
    <p:extLst>
      <p:ext uri="{BB962C8B-B14F-4D97-AF65-F5344CB8AC3E}">
        <p14:creationId xmlns:p14="http://schemas.microsoft.com/office/powerpoint/2010/main" val="7912413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D327CC-B120-62A4-E76B-44185E489E69}"/>
              </a:ext>
            </a:extLst>
          </p:cNvPr>
          <p:cNvSpPr>
            <a:spLocks noGrp="1"/>
          </p:cNvSpPr>
          <p:nvPr>
            <p:ph sz="half" idx="1"/>
          </p:nvPr>
        </p:nvSpPr>
        <p:spPr>
          <a:xfrm>
            <a:off x="573994" y="1161288"/>
            <a:ext cx="4903779" cy="4846320"/>
          </a:xfrm>
        </p:spPr>
        <p:txBody>
          <a:bodyPr/>
          <a:lstStyle/>
          <a:p>
            <a:r>
              <a:rPr lang="en-US" dirty="0"/>
              <a:t>We have extracted the top 5 features from our Random Forest Regressor model.</a:t>
            </a:r>
          </a:p>
          <a:p>
            <a:r>
              <a:rPr lang="en-US" dirty="0"/>
              <a:t>Among these 5 features, Turbulence(Ustar) has the highest feature importance score, whereas Air Temperature (</a:t>
            </a:r>
            <a:r>
              <a:rPr lang="en-US" dirty="0" err="1"/>
              <a:t>Tair</a:t>
            </a:r>
            <a:r>
              <a:rPr lang="en-US" dirty="0"/>
              <a:t>) exhibits the lowest feature importance score. </a:t>
            </a:r>
          </a:p>
          <a:p>
            <a:endParaRPr lang="en-US" dirty="0"/>
          </a:p>
          <a:p>
            <a:pPr marL="0" indent="0">
              <a:buNone/>
            </a:pPr>
            <a:endParaRPr lang="en-US" dirty="0"/>
          </a:p>
        </p:txBody>
      </p:sp>
      <p:sp>
        <p:nvSpPr>
          <p:cNvPr id="3" name="Text Placeholder 2">
            <a:extLst>
              <a:ext uri="{FF2B5EF4-FFF2-40B4-BE49-F238E27FC236}">
                <a16:creationId xmlns:a16="http://schemas.microsoft.com/office/drawing/2014/main" id="{633165D6-DC64-A28C-4B93-98B163C3D166}"/>
              </a:ext>
            </a:extLst>
          </p:cNvPr>
          <p:cNvSpPr>
            <a:spLocks noGrp="1"/>
          </p:cNvSpPr>
          <p:nvPr>
            <p:ph type="body" sz="quarter" idx="10"/>
          </p:nvPr>
        </p:nvSpPr>
        <p:spPr/>
        <p:txBody>
          <a:bodyPr/>
          <a:lstStyle/>
          <a:p>
            <a:r>
              <a:rPr lang="en-US" dirty="0"/>
              <a:t>Feature Importance in Predicting the target variable ER</a:t>
            </a:r>
          </a:p>
        </p:txBody>
      </p:sp>
      <p:sp>
        <p:nvSpPr>
          <p:cNvPr id="4" name="Picture Placeholder 3">
            <a:extLst>
              <a:ext uri="{FF2B5EF4-FFF2-40B4-BE49-F238E27FC236}">
                <a16:creationId xmlns:a16="http://schemas.microsoft.com/office/drawing/2014/main" id="{D28E3A36-BCAC-FEB9-6081-F98D49505AB6}"/>
              </a:ext>
            </a:extLst>
          </p:cNvPr>
          <p:cNvSpPr>
            <a:spLocks noGrp="1"/>
          </p:cNvSpPr>
          <p:nvPr>
            <p:ph type="pic" sz="quarter" idx="11"/>
          </p:nvPr>
        </p:nvSpPr>
        <p:spPr>
          <a:xfrm>
            <a:off x="5564038" y="1162050"/>
            <a:ext cx="5661678" cy="4845050"/>
          </a:xfrm>
        </p:spPr>
        <p:txBody>
          <a:bodyPr/>
          <a:lstStyle/>
          <a:p>
            <a:endParaRPr lang="en-US" dirty="0"/>
          </a:p>
        </p:txBody>
      </p:sp>
      <p:pic>
        <p:nvPicPr>
          <p:cNvPr id="8" name="Picture 7">
            <a:extLst>
              <a:ext uri="{FF2B5EF4-FFF2-40B4-BE49-F238E27FC236}">
                <a16:creationId xmlns:a16="http://schemas.microsoft.com/office/drawing/2014/main" id="{6D27F380-0769-EE4B-5B51-1CE0BF377AFB}"/>
              </a:ext>
            </a:extLst>
          </p:cNvPr>
          <p:cNvPicPr>
            <a:picLocks noChangeAspect="1"/>
          </p:cNvPicPr>
          <p:nvPr/>
        </p:nvPicPr>
        <p:blipFill>
          <a:blip r:embed="rId2"/>
          <a:stretch>
            <a:fillRect/>
          </a:stretch>
        </p:blipFill>
        <p:spPr>
          <a:xfrm>
            <a:off x="5477773" y="1161288"/>
            <a:ext cx="5589321" cy="4591154"/>
          </a:xfrm>
          <a:prstGeom prst="rect">
            <a:avLst/>
          </a:prstGeom>
        </p:spPr>
      </p:pic>
    </p:spTree>
    <p:extLst>
      <p:ext uri="{BB962C8B-B14F-4D97-AF65-F5344CB8AC3E}">
        <p14:creationId xmlns:p14="http://schemas.microsoft.com/office/powerpoint/2010/main" val="9192342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BD84872-0A66-8996-A6D0-533447B29C9F}"/>
              </a:ext>
            </a:extLst>
          </p:cNvPr>
          <p:cNvSpPr>
            <a:spLocks noGrp="1"/>
          </p:cNvSpPr>
          <p:nvPr>
            <p:ph idx="1"/>
          </p:nvPr>
        </p:nvSpPr>
        <p:spPr>
          <a:xfrm>
            <a:off x="1070568" y="2303252"/>
            <a:ext cx="10195560" cy="3588589"/>
          </a:xfrm>
        </p:spPr>
        <p:txBody>
          <a:bodyPr>
            <a:normAutofit fontScale="85000" lnSpcReduction="20000"/>
          </a:bodyPr>
          <a:lstStyle/>
          <a:p>
            <a:r>
              <a:rPr lang="en-US" dirty="0"/>
              <a:t>The significance of this project lies in its potential to improve our understanding on how weather and soil variables impact the Enhanced Vegetation Index, Land Surface Water Index and Ecosystem Respiration.</a:t>
            </a:r>
          </a:p>
          <a:p>
            <a:r>
              <a:rPr lang="en-US" sz="2100" dirty="0"/>
              <a:t>Encourage stakeholders to prioritize features—Average Daily Vapor Deficit, Solar Radiation, Maximum Temperature, Rain—for predicting Enhanced Vegetation Index and Land Surface Water Index. In Ecosystem Respiration modeling, emphasize features like Turbulence, Solar Radiation, and Soil Water Content.</a:t>
            </a:r>
          </a:p>
          <a:p>
            <a:r>
              <a:rPr lang="en-US" sz="2100" dirty="0"/>
              <a:t>We would also like to recommend stakeholders to use the sensor employed for measuring Net Ecosystem Exchange (NEE) out of all the three sensors which would be beneficial for them in terms of cost savings. </a:t>
            </a:r>
          </a:p>
          <a:p>
            <a:r>
              <a:rPr lang="en-US" sz="2100" dirty="0"/>
              <a:t>The outcome of this project helps stakeholders optimize their farming practices, leading to improved crop yields and a reduced environmental impact.</a:t>
            </a:r>
          </a:p>
          <a:p>
            <a:r>
              <a:rPr lang="en-US" sz="2100" dirty="0"/>
              <a:t>To take this research further, we can explore additional factors that may influence target variables, such as soil quality, and crop type, and explore additional advanced modeling techniques using Neural Networks. </a:t>
            </a:r>
          </a:p>
          <a:p>
            <a:endParaRPr lang="en-US" dirty="0">
              <a:solidFill>
                <a:srgbClr val="374151"/>
              </a:solidFill>
              <a:latin typeface="Corbel" panose="020B0503020204020204"/>
              <a:ea typeface="Calibri" panose="020F0502020204030204"/>
              <a:cs typeface="Calibri" panose="020F0502020204030204"/>
            </a:endParaRPr>
          </a:p>
          <a:p>
            <a:endParaRPr lang="en-US" dirty="0">
              <a:solidFill>
                <a:srgbClr val="374151"/>
              </a:solidFill>
              <a:latin typeface="Corbel" panose="020B0503020204020204"/>
              <a:ea typeface="Calibri" panose="020F0502020204030204"/>
              <a:cs typeface="Calibri" panose="020F0502020204030204"/>
            </a:endParaRPr>
          </a:p>
          <a:p>
            <a:endParaRPr lang="en-US" dirty="0">
              <a:latin typeface="Corbel" panose="020B0503020204020204"/>
            </a:endParaRPr>
          </a:p>
          <a:p>
            <a:endParaRPr lang="en-US" dirty="0"/>
          </a:p>
          <a:p>
            <a:endParaRPr lang="en-US" dirty="0"/>
          </a:p>
        </p:txBody>
      </p:sp>
      <p:sp>
        <p:nvSpPr>
          <p:cNvPr id="3" name="Text Placeholder 2">
            <a:extLst>
              <a:ext uri="{FF2B5EF4-FFF2-40B4-BE49-F238E27FC236}">
                <a16:creationId xmlns:a16="http://schemas.microsoft.com/office/drawing/2014/main" id="{0CF095B1-A38D-5105-6A91-92BDCBD7C4FD}"/>
              </a:ext>
            </a:extLst>
          </p:cNvPr>
          <p:cNvSpPr>
            <a:spLocks noGrp="1"/>
          </p:cNvSpPr>
          <p:nvPr>
            <p:ph type="body" sz="quarter" idx="10"/>
          </p:nvPr>
        </p:nvSpPr>
        <p:spPr/>
        <p:txBody>
          <a:bodyPr/>
          <a:lstStyle/>
          <a:p>
            <a:r>
              <a:rPr lang="en-US" dirty="0"/>
              <a:t>Conclusion</a:t>
            </a:r>
          </a:p>
        </p:txBody>
      </p:sp>
    </p:spTree>
    <p:extLst>
      <p:ext uri="{BB962C8B-B14F-4D97-AF65-F5344CB8AC3E}">
        <p14:creationId xmlns:p14="http://schemas.microsoft.com/office/powerpoint/2010/main" val="24588078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89C19D7-CAA6-3CBE-A6AB-3AC6EE033DCB}"/>
              </a:ext>
            </a:extLst>
          </p:cNvPr>
          <p:cNvSpPr>
            <a:spLocks noGrp="1"/>
          </p:cNvSpPr>
          <p:nvPr>
            <p:ph idx="1"/>
          </p:nvPr>
        </p:nvSpPr>
        <p:spPr/>
        <p:txBody>
          <a:bodyPr/>
          <a:lstStyle/>
          <a:p>
            <a:endParaRPr lang="en-US"/>
          </a:p>
        </p:txBody>
      </p:sp>
      <p:sp>
        <p:nvSpPr>
          <p:cNvPr id="3" name="Text Placeholder 2">
            <a:extLst>
              <a:ext uri="{FF2B5EF4-FFF2-40B4-BE49-F238E27FC236}">
                <a16:creationId xmlns:a16="http://schemas.microsoft.com/office/drawing/2014/main" id="{98AD0695-4A3D-15CD-B49C-20211633002F}"/>
              </a:ext>
            </a:extLst>
          </p:cNvPr>
          <p:cNvSpPr>
            <a:spLocks noGrp="1"/>
          </p:cNvSpPr>
          <p:nvPr>
            <p:ph type="body" sz="quarter" idx="10"/>
          </p:nvPr>
        </p:nvSpPr>
        <p:spPr/>
        <p:txBody>
          <a:bodyPr/>
          <a:lstStyle/>
          <a:p>
            <a:endParaRPr lang="en-US"/>
          </a:p>
        </p:txBody>
      </p:sp>
      <p:pic>
        <p:nvPicPr>
          <p:cNvPr id="4" name="Content Placeholder 4" descr="A yellow and orange watercolor background with black text&#10;&#10;Description automatically generated">
            <a:extLst>
              <a:ext uri="{FF2B5EF4-FFF2-40B4-BE49-F238E27FC236}">
                <a16:creationId xmlns:a16="http://schemas.microsoft.com/office/drawing/2014/main" id="{1AC160DE-00A2-9D8E-42E6-6BC7680158AD}"/>
              </a:ext>
            </a:extLst>
          </p:cNvPr>
          <p:cNvPicPr>
            <a:picLocks noChangeAspect="1"/>
          </p:cNvPicPr>
          <p:nvPr/>
        </p:nvPicPr>
        <p:blipFill>
          <a:blip r:embed="rId2"/>
          <a:stretch>
            <a:fillRect/>
          </a:stretch>
        </p:blipFill>
        <p:spPr>
          <a:xfrm>
            <a:off x="0" y="0"/>
            <a:ext cx="12192000" cy="6346209"/>
          </a:xfrm>
          <a:prstGeom prst="rect">
            <a:avLst/>
          </a:prstGeom>
        </p:spPr>
      </p:pic>
    </p:spTree>
    <p:extLst>
      <p:ext uri="{BB962C8B-B14F-4D97-AF65-F5344CB8AC3E}">
        <p14:creationId xmlns:p14="http://schemas.microsoft.com/office/powerpoint/2010/main" val="36661367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7BA61CE-CF07-AAFB-A207-F5B553BB2153}"/>
              </a:ext>
            </a:extLst>
          </p:cNvPr>
          <p:cNvSpPr>
            <a:spLocks noGrp="1"/>
          </p:cNvSpPr>
          <p:nvPr>
            <p:ph type="body" sz="quarter" idx="10"/>
          </p:nvPr>
        </p:nvSpPr>
        <p:spPr/>
        <p:txBody>
          <a:bodyPr/>
          <a:lstStyle/>
          <a:p>
            <a:endParaRPr lang="en-US"/>
          </a:p>
        </p:txBody>
      </p:sp>
      <p:pic>
        <p:nvPicPr>
          <p:cNvPr id="9" name="Content Placeholder 8" descr="A question mark and text&#10;&#10;Description automatically generated">
            <a:extLst>
              <a:ext uri="{FF2B5EF4-FFF2-40B4-BE49-F238E27FC236}">
                <a16:creationId xmlns:a16="http://schemas.microsoft.com/office/drawing/2014/main" id="{730FFC58-0647-1FBF-FF70-7586A4A95372}"/>
              </a:ext>
            </a:extLst>
          </p:cNvPr>
          <p:cNvPicPr>
            <a:picLocks noGrp="1" noChangeAspect="1"/>
          </p:cNvPicPr>
          <p:nvPr>
            <p:ph idx="1"/>
          </p:nvPr>
        </p:nvPicPr>
        <p:blipFill>
          <a:blip r:embed="rId2"/>
          <a:stretch>
            <a:fillRect/>
          </a:stretch>
        </p:blipFill>
        <p:spPr>
          <a:xfrm>
            <a:off x="0" y="0"/>
            <a:ext cx="12192000" cy="6349042"/>
          </a:xfrm>
        </p:spPr>
      </p:pic>
    </p:spTree>
    <p:extLst>
      <p:ext uri="{BB962C8B-B14F-4D97-AF65-F5344CB8AC3E}">
        <p14:creationId xmlns:p14="http://schemas.microsoft.com/office/powerpoint/2010/main" val="1839910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F7245CB-594E-8AFA-A0CD-E55C007C64C1}"/>
              </a:ext>
            </a:extLst>
          </p:cNvPr>
          <p:cNvSpPr>
            <a:spLocks noGrp="1"/>
          </p:cNvSpPr>
          <p:nvPr>
            <p:ph type="body" sz="quarter" idx="10"/>
          </p:nvPr>
        </p:nvSpPr>
        <p:spPr>
          <a:xfrm>
            <a:off x="521000" y="264968"/>
            <a:ext cx="10704715" cy="644777"/>
          </a:xfrm>
        </p:spPr>
        <p:txBody>
          <a:bodyPr anchor="ctr">
            <a:normAutofit/>
          </a:bodyPr>
          <a:lstStyle/>
          <a:p>
            <a:r>
              <a:rPr lang="en-US" dirty="0"/>
              <a:t>Flow</a:t>
            </a:r>
          </a:p>
        </p:txBody>
      </p:sp>
      <p:graphicFrame>
        <p:nvGraphicFramePr>
          <p:cNvPr id="4" name="Diagram 3">
            <a:extLst>
              <a:ext uri="{FF2B5EF4-FFF2-40B4-BE49-F238E27FC236}">
                <a16:creationId xmlns:a16="http://schemas.microsoft.com/office/drawing/2014/main" id="{6F1A57D8-4242-F383-CE37-6BCD217B263B}"/>
              </a:ext>
            </a:extLst>
          </p:cNvPr>
          <p:cNvGraphicFramePr/>
          <p:nvPr>
            <p:extLst>
              <p:ext uri="{D42A27DB-BD31-4B8C-83A1-F6EECF244321}">
                <p14:modId xmlns:p14="http://schemas.microsoft.com/office/powerpoint/2010/main" val="4072174567"/>
              </p:ext>
            </p:extLst>
          </p:nvPr>
        </p:nvGraphicFramePr>
        <p:xfrm>
          <a:off x="1070568" y="1163788"/>
          <a:ext cx="10195560" cy="4846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14587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A0A7750-CC2E-508E-66CE-6DDF9B03D3AE}"/>
              </a:ext>
            </a:extLst>
          </p:cNvPr>
          <p:cNvSpPr>
            <a:spLocks noGrp="1"/>
          </p:cNvSpPr>
          <p:nvPr>
            <p:ph idx="1"/>
          </p:nvPr>
        </p:nvSpPr>
        <p:spPr>
          <a:xfrm>
            <a:off x="998220" y="1639613"/>
            <a:ext cx="10195560" cy="4225159"/>
          </a:xfrm>
        </p:spPr>
        <p:txBody>
          <a:bodyPr>
            <a:normAutofit fontScale="55000" lnSpcReduction="20000"/>
          </a:bodyPr>
          <a:lstStyle/>
          <a:p>
            <a:endParaRPr lang="en-US" dirty="0"/>
          </a:p>
          <a:p>
            <a:pPr>
              <a:lnSpc>
                <a:spcPct val="110000"/>
              </a:lnSpc>
            </a:pPr>
            <a:r>
              <a:rPr lang="en-US" sz="2900" dirty="0"/>
              <a:t>The datasets are provided by the USDA.</a:t>
            </a:r>
          </a:p>
          <a:p>
            <a:pPr marL="0" indent="0">
              <a:lnSpc>
                <a:spcPct val="110000"/>
              </a:lnSpc>
              <a:buNone/>
            </a:pPr>
            <a:endParaRPr lang="en-US" sz="2900" dirty="0"/>
          </a:p>
          <a:p>
            <a:pPr>
              <a:lnSpc>
                <a:spcPct val="110000"/>
              </a:lnSpc>
            </a:pPr>
            <a:r>
              <a:rPr lang="en-US" sz="2900" dirty="0"/>
              <a:t>The first dataset comprises an extensive collection of weather and soil variables with a size of 8403 rows for a singular pasture, spanning the robust timeframe of 2000 to 2022.</a:t>
            </a:r>
          </a:p>
          <a:p>
            <a:pPr marL="0" indent="0">
              <a:lnSpc>
                <a:spcPct val="110000"/>
              </a:lnSpc>
              <a:buNone/>
            </a:pPr>
            <a:endParaRPr lang="en-US" sz="2900" dirty="0"/>
          </a:p>
          <a:p>
            <a:pPr>
              <a:lnSpc>
                <a:spcPct val="110000"/>
              </a:lnSpc>
            </a:pPr>
            <a:r>
              <a:rPr lang="en-US" sz="2900" dirty="0"/>
              <a:t>The Second dataset comprises  8-day composite satellite-derived vegetation greenness and land water surface data for the same pasture from a MODIS Satellite and the timeframe for this dataset is from 2019 to 2022.</a:t>
            </a:r>
          </a:p>
          <a:p>
            <a:pPr>
              <a:lnSpc>
                <a:spcPct val="110000"/>
              </a:lnSpc>
            </a:pPr>
            <a:endParaRPr lang="en-US" sz="2900" dirty="0"/>
          </a:p>
          <a:p>
            <a:pPr>
              <a:lnSpc>
                <a:spcPct val="110000"/>
              </a:lnSpc>
            </a:pPr>
            <a:r>
              <a:rPr lang="en-US" sz="2800" dirty="0"/>
              <a:t>Interpolate the 8-day satellite readings to create daily estimates using linear interpolation.</a:t>
            </a:r>
          </a:p>
          <a:p>
            <a:pPr marL="0" indent="0">
              <a:lnSpc>
                <a:spcPct val="110000"/>
              </a:lnSpc>
              <a:buNone/>
            </a:pPr>
            <a:endParaRPr lang="en-US" sz="2800" dirty="0"/>
          </a:p>
          <a:p>
            <a:pPr>
              <a:lnSpc>
                <a:spcPct val="110000"/>
              </a:lnSpc>
            </a:pPr>
            <a:r>
              <a:rPr lang="en-US" sz="2800" dirty="0"/>
              <a:t>Merge both the first dataset and second dataset and all the missing values are also replaced by the linear imputation.</a:t>
            </a:r>
            <a:endParaRPr lang="en-US" sz="2900" dirty="0"/>
          </a:p>
          <a:p>
            <a:pPr>
              <a:lnSpc>
                <a:spcPct val="110000"/>
              </a:lnSpc>
            </a:pPr>
            <a:endParaRPr lang="en-US" sz="2900" dirty="0"/>
          </a:p>
          <a:p>
            <a:pPr>
              <a:lnSpc>
                <a:spcPct val="110000"/>
              </a:lnSpc>
            </a:pPr>
            <a:endParaRPr lang="en-US" sz="2900" dirty="0"/>
          </a:p>
          <a:p>
            <a:endParaRPr lang="en-US" dirty="0"/>
          </a:p>
        </p:txBody>
      </p:sp>
      <p:sp>
        <p:nvSpPr>
          <p:cNvPr id="3" name="Text Placeholder 2">
            <a:extLst>
              <a:ext uri="{FF2B5EF4-FFF2-40B4-BE49-F238E27FC236}">
                <a16:creationId xmlns:a16="http://schemas.microsoft.com/office/drawing/2014/main" id="{9BAE0B5B-0D76-F173-D2BB-10090C6FDE19}"/>
              </a:ext>
            </a:extLst>
          </p:cNvPr>
          <p:cNvSpPr>
            <a:spLocks noGrp="1"/>
          </p:cNvSpPr>
          <p:nvPr>
            <p:ph type="body" sz="quarter" idx="10"/>
          </p:nvPr>
        </p:nvSpPr>
        <p:spPr/>
        <p:txBody>
          <a:bodyPr/>
          <a:lstStyle/>
          <a:p>
            <a:r>
              <a:rPr lang="en-US" dirty="0"/>
              <a:t>Study 1 - Data Ingestion</a:t>
            </a:r>
          </a:p>
        </p:txBody>
      </p:sp>
    </p:spTree>
    <p:extLst>
      <p:ext uri="{BB962C8B-B14F-4D97-AF65-F5344CB8AC3E}">
        <p14:creationId xmlns:p14="http://schemas.microsoft.com/office/powerpoint/2010/main" val="1509702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8E41A5F-F4DF-D248-7D3F-91EE800C5156}"/>
              </a:ext>
            </a:extLst>
          </p:cNvPr>
          <p:cNvSpPr>
            <a:spLocks noGrp="1"/>
          </p:cNvSpPr>
          <p:nvPr>
            <p:ph type="body" sz="quarter" idx="10"/>
          </p:nvPr>
        </p:nvSpPr>
        <p:spPr/>
        <p:txBody>
          <a:bodyPr/>
          <a:lstStyle/>
          <a:p>
            <a:r>
              <a:rPr lang="en-US" dirty="0"/>
              <a:t>Study 1- Attributes of the Data</a:t>
            </a:r>
          </a:p>
        </p:txBody>
      </p:sp>
      <p:graphicFrame>
        <p:nvGraphicFramePr>
          <p:cNvPr id="5" name="Table 4">
            <a:extLst>
              <a:ext uri="{FF2B5EF4-FFF2-40B4-BE49-F238E27FC236}">
                <a16:creationId xmlns:a16="http://schemas.microsoft.com/office/drawing/2014/main" id="{E1308E93-A017-2E06-8158-734B3FD7A428}"/>
              </a:ext>
            </a:extLst>
          </p:cNvPr>
          <p:cNvGraphicFramePr>
            <a:graphicFrameLocks noGrp="1"/>
          </p:cNvGraphicFramePr>
          <p:nvPr>
            <p:extLst>
              <p:ext uri="{D42A27DB-BD31-4B8C-83A1-F6EECF244321}">
                <p14:modId xmlns:p14="http://schemas.microsoft.com/office/powerpoint/2010/main" val="251644265"/>
              </p:ext>
            </p:extLst>
          </p:nvPr>
        </p:nvGraphicFramePr>
        <p:xfrm>
          <a:off x="7062951" y="1163638"/>
          <a:ext cx="4866290" cy="2021840"/>
        </p:xfrm>
        <a:graphic>
          <a:graphicData uri="http://schemas.openxmlformats.org/drawingml/2006/table">
            <a:tbl>
              <a:tblPr firstRow="1" bandRow="1">
                <a:tableStyleId>{5C22544A-7EE6-4342-B048-85BDC9FD1C3A}</a:tableStyleId>
              </a:tblPr>
              <a:tblGrid>
                <a:gridCol w="2433145">
                  <a:extLst>
                    <a:ext uri="{9D8B030D-6E8A-4147-A177-3AD203B41FA5}">
                      <a16:colId xmlns:a16="http://schemas.microsoft.com/office/drawing/2014/main" val="1472361771"/>
                    </a:ext>
                  </a:extLst>
                </a:gridCol>
                <a:gridCol w="2433145">
                  <a:extLst>
                    <a:ext uri="{9D8B030D-6E8A-4147-A177-3AD203B41FA5}">
                      <a16:colId xmlns:a16="http://schemas.microsoft.com/office/drawing/2014/main" val="3931507435"/>
                    </a:ext>
                  </a:extLst>
                </a:gridCol>
              </a:tblGrid>
              <a:tr h="370840">
                <a:tc>
                  <a:txBody>
                    <a:bodyPr/>
                    <a:lstStyle/>
                    <a:p>
                      <a:r>
                        <a:rPr lang="en-US" dirty="0"/>
                        <a:t>ATTRIBUTE</a:t>
                      </a:r>
                    </a:p>
                  </a:txBody>
                  <a:tcPr/>
                </a:tc>
                <a:tc>
                  <a:txBody>
                    <a:bodyPr/>
                    <a:lstStyle/>
                    <a:p>
                      <a:r>
                        <a:rPr lang="en-US" dirty="0"/>
                        <a:t>DESCRIPTION</a:t>
                      </a:r>
                    </a:p>
                  </a:txBody>
                  <a:tcPr/>
                </a:tc>
                <a:extLst>
                  <a:ext uri="{0D108BD9-81ED-4DB2-BD59-A6C34878D82A}">
                    <a16:rowId xmlns:a16="http://schemas.microsoft.com/office/drawing/2014/main" val="2338038211"/>
                  </a:ext>
                </a:extLst>
              </a:tr>
              <a:tr h="370840">
                <a:tc>
                  <a:txBody>
                    <a:bodyPr/>
                    <a:lstStyle/>
                    <a:p>
                      <a:r>
                        <a:rPr lang="en-US" dirty="0"/>
                        <a:t>DATE</a:t>
                      </a:r>
                    </a:p>
                  </a:txBody>
                  <a:tcPr/>
                </a:tc>
                <a:tc>
                  <a:txBody>
                    <a:bodyPr/>
                    <a:lstStyle/>
                    <a:p>
                      <a:r>
                        <a:rPr lang="en-US" dirty="0"/>
                        <a:t>Date</a:t>
                      </a:r>
                    </a:p>
                  </a:txBody>
                  <a:tcPr/>
                </a:tc>
                <a:extLst>
                  <a:ext uri="{0D108BD9-81ED-4DB2-BD59-A6C34878D82A}">
                    <a16:rowId xmlns:a16="http://schemas.microsoft.com/office/drawing/2014/main" val="1848451271"/>
                  </a:ext>
                </a:extLst>
              </a:tr>
              <a:tr h="370840">
                <a:tc>
                  <a:txBody>
                    <a:bodyPr/>
                    <a:lstStyle/>
                    <a:p>
                      <a:r>
                        <a:rPr lang="en-US" dirty="0"/>
                        <a:t>EVI</a:t>
                      </a:r>
                    </a:p>
                  </a:txBody>
                  <a:tcPr/>
                </a:tc>
                <a:tc>
                  <a:txBody>
                    <a:bodyPr/>
                    <a:lstStyle/>
                    <a:p>
                      <a:r>
                        <a:rPr lang="en-US" dirty="0"/>
                        <a:t>Enhanced Vegetation Index</a:t>
                      </a:r>
                    </a:p>
                  </a:txBody>
                  <a:tcPr/>
                </a:tc>
                <a:extLst>
                  <a:ext uri="{0D108BD9-81ED-4DB2-BD59-A6C34878D82A}">
                    <a16:rowId xmlns:a16="http://schemas.microsoft.com/office/drawing/2014/main" val="1054791135"/>
                  </a:ext>
                </a:extLst>
              </a:tr>
              <a:tr h="370840">
                <a:tc>
                  <a:txBody>
                    <a:bodyPr/>
                    <a:lstStyle/>
                    <a:p>
                      <a:r>
                        <a:rPr lang="en-US" dirty="0"/>
                        <a:t>LSWI</a:t>
                      </a:r>
                    </a:p>
                  </a:txBody>
                  <a:tcPr/>
                </a:tc>
                <a:tc>
                  <a:txBody>
                    <a:bodyPr/>
                    <a:lstStyle/>
                    <a:p>
                      <a:r>
                        <a:rPr lang="en-US" dirty="0"/>
                        <a:t>Land Surface Water Index</a:t>
                      </a:r>
                    </a:p>
                  </a:txBody>
                  <a:tcPr/>
                </a:tc>
                <a:extLst>
                  <a:ext uri="{0D108BD9-81ED-4DB2-BD59-A6C34878D82A}">
                    <a16:rowId xmlns:a16="http://schemas.microsoft.com/office/drawing/2014/main" val="3666857193"/>
                  </a:ext>
                </a:extLst>
              </a:tr>
            </a:tbl>
          </a:graphicData>
        </a:graphic>
      </p:graphicFrame>
      <p:graphicFrame>
        <p:nvGraphicFramePr>
          <p:cNvPr id="8" name="Content Placeholder 7">
            <a:extLst>
              <a:ext uri="{FF2B5EF4-FFF2-40B4-BE49-F238E27FC236}">
                <a16:creationId xmlns:a16="http://schemas.microsoft.com/office/drawing/2014/main" id="{43F71C7B-D38F-09F6-F0ED-33FF95D45D89}"/>
              </a:ext>
            </a:extLst>
          </p:cNvPr>
          <p:cNvGraphicFramePr>
            <a:graphicFrameLocks noGrp="1"/>
          </p:cNvGraphicFramePr>
          <p:nvPr>
            <p:ph idx="1"/>
            <p:extLst>
              <p:ext uri="{D42A27DB-BD31-4B8C-83A1-F6EECF244321}">
                <p14:modId xmlns:p14="http://schemas.microsoft.com/office/powerpoint/2010/main" val="2952984759"/>
              </p:ext>
            </p:extLst>
          </p:nvPr>
        </p:nvGraphicFramePr>
        <p:xfrm>
          <a:off x="520999" y="1163638"/>
          <a:ext cx="6436849" cy="5163592"/>
        </p:xfrm>
        <a:graphic>
          <a:graphicData uri="http://schemas.openxmlformats.org/drawingml/2006/table">
            <a:tbl>
              <a:tblPr firstRow="1" bandRow="1">
                <a:tableStyleId>{5C22544A-7EE6-4342-B048-85BDC9FD1C3A}</a:tableStyleId>
              </a:tblPr>
              <a:tblGrid>
                <a:gridCol w="2504839">
                  <a:extLst>
                    <a:ext uri="{9D8B030D-6E8A-4147-A177-3AD203B41FA5}">
                      <a16:colId xmlns:a16="http://schemas.microsoft.com/office/drawing/2014/main" val="4271160040"/>
                    </a:ext>
                  </a:extLst>
                </a:gridCol>
                <a:gridCol w="3932010">
                  <a:extLst>
                    <a:ext uri="{9D8B030D-6E8A-4147-A177-3AD203B41FA5}">
                      <a16:colId xmlns:a16="http://schemas.microsoft.com/office/drawing/2014/main" val="1390444489"/>
                    </a:ext>
                  </a:extLst>
                </a:gridCol>
              </a:tblGrid>
              <a:tr h="36882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ATTRIBUTE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DESCRIPTION</a:t>
                      </a:r>
                    </a:p>
                  </a:txBody>
                  <a:tcPr/>
                </a:tc>
                <a:extLst>
                  <a:ext uri="{0D108BD9-81ED-4DB2-BD59-A6C34878D82A}">
                    <a16:rowId xmlns:a16="http://schemas.microsoft.com/office/drawing/2014/main" val="1442474932"/>
                  </a:ext>
                </a:extLst>
              </a:tr>
              <a:tr h="368828">
                <a:tc>
                  <a:txBody>
                    <a:bodyPr/>
                    <a:lstStyle/>
                    <a:p>
                      <a:r>
                        <a:rPr lang="en-US" dirty="0"/>
                        <a:t>DATE</a:t>
                      </a:r>
                    </a:p>
                  </a:txBody>
                  <a:tcPr/>
                </a:tc>
                <a:tc>
                  <a:txBody>
                    <a:bodyPr/>
                    <a:lstStyle/>
                    <a:p>
                      <a:r>
                        <a:rPr lang="en-US" dirty="0"/>
                        <a:t>Date</a:t>
                      </a:r>
                    </a:p>
                  </a:txBody>
                  <a:tcPr/>
                </a:tc>
                <a:extLst>
                  <a:ext uri="{0D108BD9-81ED-4DB2-BD59-A6C34878D82A}">
                    <a16:rowId xmlns:a16="http://schemas.microsoft.com/office/drawing/2014/main" val="1589318608"/>
                  </a:ext>
                </a:extLst>
              </a:tr>
              <a:tr h="368828">
                <a:tc>
                  <a:txBody>
                    <a:bodyPr/>
                    <a:lstStyle/>
                    <a:p>
                      <a:r>
                        <a:rPr lang="en-US" dirty="0"/>
                        <a:t>TMAX, TMIN AND TAVG</a:t>
                      </a:r>
                    </a:p>
                  </a:txBody>
                  <a:tcPr/>
                </a:tc>
                <a:tc>
                  <a:txBody>
                    <a:bodyPr/>
                    <a:lstStyle/>
                    <a:p>
                      <a:r>
                        <a:rPr lang="en-US" dirty="0"/>
                        <a:t>Max, Min, and Avg Temp</a:t>
                      </a:r>
                    </a:p>
                  </a:txBody>
                  <a:tcPr/>
                </a:tc>
                <a:extLst>
                  <a:ext uri="{0D108BD9-81ED-4DB2-BD59-A6C34878D82A}">
                    <a16:rowId xmlns:a16="http://schemas.microsoft.com/office/drawing/2014/main" val="1908090037"/>
                  </a:ext>
                </a:extLst>
              </a:tr>
              <a:tr h="368828">
                <a:tc>
                  <a:txBody>
                    <a:bodyPr/>
                    <a:lstStyle/>
                    <a:p>
                      <a:r>
                        <a:rPr lang="en-US" dirty="0"/>
                        <a:t>HAVG</a:t>
                      </a:r>
                    </a:p>
                  </a:txBody>
                  <a:tcPr/>
                </a:tc>
                <a:tc>
                  <a:txBody>
                    <a:bodyPr/>
                    <a:lstStyle/>
                    <a:p>
                      <a:r>
                        <a:rPr lang="en-US" dirty="0"/>
                        <a:t>Avg Relative Humidity</a:t>
                      </a:r>
                    </a:p>
                  </a:txBody>
                  <a:tcPr/>
                </a:tc>
                <a:extLst>
                  <a:ext uri="{0D108BD9-81ED-4DB2-BD59-A6C34878D82A}">
                    <a16:rowId xmlns:a16="http://schemas.microsoft.com/office/drawing/2014/main" val="499864424"/>
                  </a:ext>
                </a:extLst>
              </a:tr>
              <a:tr h="368828">
                <a:tc>
                  <a:txBody>
                    <a:bodyPr/>
                    <a:lstStyle/>
                    <a:p>
                      <a:r>
                        <a:rPr lang="en-US" dirty="0"/>
                        <a:t>VDEF</a:t>
                      </a:r>
                    </a:p>
                  </a:txBody>
                  <a:tcPr/>
                </a:tc>
                <a:tc>
                  <a:txBody>
                    <a:bodyPr/>
                    <a:lstStyle/>
                    <a:p>
                      <a:r>
                        <a:rPr lang="en-US" dirty="0"/>
                        <a:t>Avg Daily Vapor Deficit</a:t>
                      </a:r>
                    </a:p>
                  </a:txBody>
                  <a:tcPr/>
                </a:tc>
                <a:extLst>
                  <a:ext uri="{0D108BD9-81ED-4DB2-BD59-A6C34878D82A}">
                    <a16:rowId xmlns:a16="http://schemas.microsoft.com/office/drawing/2014/main" val="3977109731"/>
                  </a:ext>
                </a:extLst>
              </a:tr>
              <a:tr h="368828">
                <a:tc>
                  <a:txBody>
                    <a:bodyPr/>
                    <a:lstStyle/>
                    <a:p>
                      <a:r>
                        <a:rPr lang="en-US" dirty="0"/>
                        <a:t>HDEG</a:t>
                      </a:r>
                    </a:p>
                  </a:txBody>
                  <a:tcPr/>
                </a:tc>
                <a:tc>
                  <a:txBody>
                    <a:bodyPr/>
                    <a:lstStyle/>
                    <a:p>
                      <a:r>
                        <a:rPr lang="en-US" dirty="0"/>
                        <a:t>Heating Degree Days</a:t>
                      </a:r>
                    </a:p>
                  </a:txBody>
                  <a:tcPr/>
                </a:tc>
                <a:extLst>
                  <a:ext uri="{0D108BD9-81ED-4DB2-BD59-A6C34878D82A}">
                    <a16:rowId xmlns:a16="http://schemas.microsoft.com/office/drawing/2014/main" val="4007603378"/>
                  </a:ext>
                </a:extLst>
              </a:tr>
              <a:tr h="368828">
                <a:tc>
                  <a:txBody>
                    <a:bodyPr/>
                    <a:lstStyle/>
                    <a:p>
                      <a:r>
                        <a:rPr lang="en-US" dirty="0"/>
                        <a:t>CDEG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Cooling Degree Days</a:t>
                      </a:r>
                    </a:p>
                  </a:txBody>
                  <a:tcPr/>
                </a:tc>
                <a:extLst>
                  <a:ext uri="{0D108BD9-81ED-4DB2-BD59-A6C34878D82A}">
                    <a16:rowId xmlns:a16="http://schemas.microsoft.com/office/drawing/2014/main" val="4066438618"/>
                  </a:ext>
                </a:extLst>
              </a:tr>
              <a:tr h="368828">
                <a:tc>
                  <a:txBody>
                    <a:bodyPr/>
                    <a:lstStyle/>
                    <a:p>
                      <a:r>
                        <a:rPr lang="en-US" dirty="0"/>
                        <a:t>WCMN</a:t>
                      </a:r>
                    </a:p>
                  </a:txBody>
                  <a:tcPr/>
                </a:tc>
                <a:tc>
                  <a:txBody>
                    <a:bodyPr/>
                    <a:lstStyle/>
                    <a:p>
                      <a:r>
                        <a:rPr lang="en-US" dirty="0"/>
                        <a:t>Min Wind Chill  Temp</a:t>
                      </a:r>
                    </a:p>
                  </a:txBody>
                  <a:tcPr/>
                </a:tc>
                <a:extLst>
                  <a:ext uri="{0D108BD9-81ED-4DB2-BD59-A6C34878D82A}">
                    <a16:rowId xmlns:a16="http://schemas.microsoft.com/office/drawing/2014/main" val="878813686"/>
                  </a:ext>
                </a:extLst>
              </a:tr>
              <a:tr h="368828">
                <a:tc>
                  <a:txBody>
                    <a:bodyPr/>
                    <a:lstStyle/>
                    <a:p>
                      <a:r>
                        <a:rPr lang="en-US" dirty="0"/>
                        <a:t>WSPD</a:t>
                      </a:r>
                    </a:p>
                  </a:txBody>
                  <a:tcPr/>
                </a:tc>
                <a:tc>
                  <a:txBody>
                    <a:bodyPr/>
                    <a:lstStyle/>
                    <a:p>
                      <a:r>
                        <a:rPr lang="en-US" dirty="0"/>
                        <a:t>Avg Wind Speed</a:t>
                      </a:r>
                    </a:p>
                  </a:txBody>
                  <a:tcPr/>
                </a:tc>
                <a:extLst>
                  <a:ext uri="{0D108BD9-81ED-4DB2-BD59-A6C34878D82A}">
                    <a16:rowId xmlns:a16="http://schemas.microsoft.com/office/drawing/2014/main" val="3013297940"/>
                  </a:ext>
                </a:extLst>
              </a:tr>
              <a:tr h="368828">
                <a:tc>
                  <a:txBody>
                    <a:bodyPr/>
                    <a:lstStyle/>
                    <a:p>
                      <a:r>
                        <a:rPr lang="en-US" dirty="0"/>
                        <a:t>ATOT</a:t>
                      </a:r>
                    </a:p>
                  </a:txBody>
                  <a:tcPr/>
                </a:tc>
                <a:tc>
                  <a:txBody>
                    <a:bodyPr/>
                    <a:lstStyle/>
                    <a:p>
                      <a:r>
                        <a:rPr lang="en-US" dirty="0"/>
                        <a:t>Solar Radiation</a:t>
                      </a:r>
                    </a:p>
                  </a:txBody>
                  <a:tcPr/>
                </a:tc>
                <a:extLst>
                  <a:ext uri="{0D108BD9-81ED-4DB2-BD59-A6C34878D82A}">
                    <a16:rowId xmlns:a16="http://schemas.microsoft.com/office/drawing/2014/main" val="685755792"/>
                  </a:ext>
                </a:extLst>
              </a:tr>
              <a:tr h="368828">
                <a:tc>
                  <a:txBody>
                    <a:bodyPr/>
                    <a:lstStyle/>
                    <a:p>
                      <a:r>
                        <a:rPr lang="en-US" dirty="0"/>
                        <a:t>RAIN</a:t>
                      </a:r>
                    </a:p>
                  </a:txBody>
                  <a:tcPr/>
                </a:tc>
                <a:tc>
                  <a:txBody>
                    <a:bodyPr/>
                    <a:lstStyle/>
                    <a:p>
                      <a:r>
                        <a:rPr lang="en-US" dirty="0"/>
                        <a:t>Rainfall</a:t>
                      </a:r>
                    </a:p>
                  </a:txBody>
                  <a:tcPr/>
                </a:tc>
                <a:extLst>
                  <a:ext uri="{0D108BD9-81ED-4DB2-BD59-A6C34878D82A}">
                    <a16:rowId xmlns:a16="http://schemas.microsoft.com/office/drawing/2014/main" val="1405219074"/>
                  </a:ext>
                </a:extLst>
              </a:tr>
              <a:tr h="368828">
                <a:tc>
                  <a:txBody>
                    <a:bodyPr/>
                    <a:lstStyle/>
                    <a:p>
                      <a:r>
                        <a:rPr lang="en-US" dirty="0"/>
                        <a:t>SAVG</a:t>
                      </a:r>
                    </a:p>
                  </a:txBody>
                  <a:tcPr/>
                </a:tc>
                <a:tc>
                  <a:txBody>
                    <a:bodyPr/>
                    <a:lstStyle/>
                    <a:p>
                      <a:r>
                        <a:rPr lang="en-US" dirty="0"/>
                        <a:t>Avg Soil Temp 10 cm Under sod</a:t>
                      </a:r>
                    </a:p>
                  </a:txBody>
                  <a:tcPr/>
                </a:tc>
                <a:extLst>
                  <a:ext uri="{0D108BD9-81ED-4DB2-BD59-A6C34878D82A}">
                    <a16:rowId xmlns:a16="http://schemas.microsoft.com/office/drawing/2014/main" val="310129606"/>
                  </a:ext>
                </a:extLst>
              </a:tr>
              <a:tr h="368828">
                <a:tc>
                  <a:txBody>
                    <a:bodyPr/>
                    <a:lstStyle/>
                    <a:p>
                      <a:r>
                        <a:rPr lang="en-US" dirty="0"/>
                        <a:t>BAVG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Avg Soil Temp 10 cm Under Bare Soil</a:t>
                      </a:r>
                    </a:p>
                  </a:txBody>
                  <a:tcPr/>
                </a:tc>
                <a:extLst>
                  <a:ext uri="{0D108BD9-81ED-4DB2-BD59-A6C34878D82A}">
                    <a16:rowId xmlns:a16="http://schemas.microsoft.com/office/drawing/2014/main" val="2848213675"/>
                  </a:ext>
                </a:extLst>
              </a:tr>
              <a:tr h="368828">
                <a:tc>
                  <a:txBody>
                    <a:bodyPr/>
                    <a:lstStyle/>
                    <a:p>
                      <a:r>
                        <a:rPr lang="en-US" dirty="0"/>
                        <a:t>TR05, TR25, TR60</a:t>
                      </a:r>
                    </a:p>
                  </a:txBody>
                  <a:tcPr/>
                </a:tc>
                <a:tc>
                  <a:txBody>
                    <a:bodyPr/>
                    <a:lstStyle/>
                    <a:p>
                      <a:r>
                        <a:rPr lang="en-US" dirty="0"/>
                        <a:t>Soil Moisture at 5cm, 25cm,60cm depth</a:t>
                      </a:r>
                    </a:p>
                  </a:txBody>
                  <a:tcPr/>
                </a:tc>
                <a:extLst>
                  <a:ext uri="{0D108BD9-81ED-4DB2-BD59-A6C34878D82A}">
                    <a16:rowId xmlns:a16="http://schemas.microsoft.com/office/drawing/2014/main" val="35933326"/>
                  </a:ext>
                </a:extLst>
              </a:tr>
            </a:tbl>
          </a:graphicData>
        </a:graphic>
      </p:graphicFrame>
    </p:spTree>
    <p:extLst>
      <p:ext uri="{BB962C8B-B14F-4D97-AF65-F5344CB8AC3E}">
        <p14:creationId xmlns:p14="http://schemas.microsoft.com/office/powerpoint/2010/main" val="3250434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6CAC48-3F5F-694C-B656-8BD62CA5DB13}"/>
              </a:ext>
            </a:extLst>
          </p:cNvPr>
          <p:cNvSpPr>
            <a:spLocks noGrp="1"/>
          </p:cNvSpPr>
          <p:nvPr>
            <p:ph idx="1"/>
          </p:nvPr>
        </p:nvSpPr>
        <p:spPr>
          <a:xfrm>
            <a:off x="1070568" y="2001327"/>
            <a:ext cx="10195560" cy="3640347"/>
          </a:xfrm>
        </p:spPr>
        <p:txBody>
          <a:bodyPr>
            <a:normAutofit/>
          </a:bodyPr>
          <a:lstStyle/>
          <a:p>
            <a:r>
              <a:rPr lang="en-US" dirty="0"/>
              <a:t>First, noisy readings in each column are checked through the detailed data manipulation operation in pandas, and if the column has more than 50% of the noisy readings, only that column is dropped i.e. in our case min wind chill temperature (WCMN) column has been dropped.</a:t>
            </a:r>
          </a:p>
          <a:p>
            <a:r>
              <a:rPr lang="en-US" dirty="0"/>
              <a:t>If the columns have less than 50% of the noisy readings, those noisy readings have been imputed with Linear interpolation methodologies.</a:t>
            </a:r>
          </a:p>
          <a:p>
            <a:r>
              <a:rPr lang="en-US" dirty="0"/>
              <a:t>Outliers for each of the independent variables are also being checked using Z score methodologies and if we find any extreme outliers, rows with that corresponding outliers have been dropped. </a:t>
            </a:r>
          </a:p>
          <a:p>
            <a:endParaRPr lang="en-US" dirty="0"/>
          </a:p>
          <a:p>
            <a:endParaRPr lang="en-US" dirty="0"/>
          </a:p>
          <a:p>
            <a:endParaRPr lang="en-US" dirty="0"/>
          </a:p>
          <a:p>
            <a:pPr marL="0" indent="0">
              <a:buNone/>
            </a:pPr>
            <a:endParaRPr lang="en-US" dirty="0"/>
          </a:p>
        </p:txBody>
      </p:sp>
      <p:sp>
        <p:nvSpPr>
          <p:cNvPr id="3" name="Text Placeholder 2">
            <a:extLst>
              <a:ext uri="{FF2B5EF4-FFF2-40B4-BE49-F238E27FC236}">
                <a16:creationId xmlns:a16="http://schemas.microsoft.com/office/drawing/2014/main" id="{D8419420-E112-CBD7-42B9-8DF79C408D43}"/>
              </a:ext>
            </a:extLst>
          </p:cNvPr>
          <p:cNvSpPr>
            <a:spLocks noGrp="1"/>
          </p:cNvSpPr>
          <p:nvPr>
            <p:ph type="body" sz="quarter" idx="10"/>
          </p:nvPr>
        </p:nvSpPr>
        <p:spPr/>
        <p:txBody>
          <a:bodyPr/>
          <a:lstStyle/>
          <a:p>
            <a:r>
              <a:rPr lang="en-US" dirty="0"/>
              <a:t>Study 1- Data Preparation</a:t>
            </a:r>
          </a:p>
        </p:txBody>
      </p:sp>
    </p:spTree>
    <p:extLst>
      <p:ext uri="{BB962C8B-B14F-4D97-AF65-F5344CB8AC3E}">
        <p14:creationId xmlns:p14="http://schemas.microsoft.com/office/powerpoint/2010/main" val="980975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A49C8A7-4135-6119-02FD-EC7CA2745CA0}"/>
              </a:ext>
            </a:extLst>
          </p:cNvPr>
          <p:cNvSpPr>
            <a:spLocks noGrp="1"/>
          </p:cNvSpPr>
          <p:nvPr>
            <p:ph sz="half" idx="1"/>
          </p:nvPr>
        </p:nvSpPr>
        <p:spPr>
          <a:xfrm>
            <a:off x="677509" y="1161415"/>
            <a:ext cx="4032513" cy="4846320"/>
          </a:xfrm>
        </p:spPr>
        <p:txBody>
          <a:bodyPr>
            <a:normAutofit/>
          </a:bodyPr>
          <a:lstStyle/>
          <a:p>
            <a:r>
              <a:rPr lang="en-US" dirty="0"/>
              <a:t>Columns such as Average Daily Vapor deficit, Cooling Degree Days, Rainfall, Soil moisture at depths of 5 cm and 25 cm, and Rolling sum of rain for 7 days, 14 days, 21 days, 28 days have been identified as highly positively skewed columns </a:t>
            </a:r>
          </a:p>
          <a:p>
            <a:r>
              <a:rPr lang="en-US" dirty="0"/>
              <a:t>Columns such as Heating Degree Days(HDEG), Avg Wind speed(WSPD) has been identified as moderately positively skewed columns </a:t>
            </a:r>
          </a:p>
          <a:p>
            <a:endParaRPr lang="en-US" dirty="0"/>
          </a:p>
        </p:txBody>
      </p:sp>
      <p:sp>
        <p:nvSpPr>
          <p:cNvPr id="3" name="Text Placeholder 2">
            <a:extLst>
              <a:ext uri="{FF2B5EF4-FFF2-40B4-BE49-F238E27FC236}">
                <a16:creationId xmlns:a16="http://schemas.microsoft.com/office/drawing/2014/main" id="{37CFC19C-CAF9-B37B-454E-5D030FDD80F4}"/>
              </a:ext>
            </a:extLst>
          </p:cNvPr>
          <p:cNvSpPr>
            <a:spLocks noGrp="1"/>
          </p:cNvSpPr>
          <p:nvPr>
            <p:ph type="body" sz="quarter" idx="10"/>
          </p:nvPr>
        </p:nvSpPr>
        <p:spPr>
          <a:xfrm>
            <a:off x="465826" y="112143"/>
            <a:ext cx="10541480" cy="797602"/>
          </a:xfrm>
        </p:spPr>
        <p:txBody>
          <a:bodyPr>
            <a:normAutofit/>
          </a:bodyPr>
          <a:lstStyle/>
          <a:p>
            <a:r>
              <a:rPr lang="en-US" dirty="0"/>
              <a:t>Study 1 - Data Visualization(Histogram)</a:t>
            </a:r>
          </a:p>
        </p:txBody>
      </p:sp>
      <p:sp>
        <p:nvSpPr>
          <p:cNvPr id="7" name="Picture Placeholder 6">
            <a:extLst>
              <a:ext uri="{FF2B5EF4-FFF2-40B4-BE49-F238E27FC236}">
                <a16:creationId xmlns:a16="http://schemas.microsoft.com/office/drawing/2014/main" id="{F31A2DBC-4817-EE1C-4835-4454188A7948}"/>
              </a:ext>
            </a:extLst>
          </p:cNvPr>
          <p:cNvSpPr>
            <a:spLocks noGrp="1"/>
          </p:cNvSpPr>
          <p:nvPr>
            <p:ph type="pic" sz="quarter" idx="11"/>
          </p:nvPr>
        </p:nvSpPr>
        <p:spPr>
          <a:xfrm>
            <a:off x="3769743" y="1162050"/>
            <a:ext cx="8626415" cy="4845050"/>
          </a:xfrm>
        </p:spPr>
        <p:txBody>
          <a:bodyPr/>
          <a:lstStyle/>
          <a:p>
            <a:endParaRPr lang="en-US" dirty="0"/>
          </a:p>
        </p:txBody>
      </p:sp>
      <p:pic>
        <p:nvPicPr>
          <p:cNvPr id="8" name="Content Placeholder 4">
            <a:extLst>
              <a:ext uri="{FF2B5EF4-FFF2-40B4-BE49-F238E27FC236}">
                <a16:creationId xmlns:a16="http://schemas.microsoft.com/office/drawing/2014/main" id="{B3D5D9C3-4BB1-479B-DFA2-5165C26597C4}"/>
              </a:ext>
            </a:extLst>
          </p:cNvPr>
          <p:cNvPicPr>
            <a:picLocks noChangeAspect="1"/>
          </p:cNvPicPr>
          <p:nvPr/>
        </p:nvPicPr>
        <p:blipFill>
          <a:blip r:embed="rId2"/>
          <a:stretch>
            <a:fillRect/>
          </a:stretch>
        </p:blipFill>
        <p:spPr>
          <a:xfrm>
            <a:off x="5607170" y="1594171"/>
            <a:ext cx="6098874" cy="4067275"/>
          </a:xfrm>
          <a:prstGeom prst="rect">
            <a:avLst/>
          </a:prstGeom>
        </p:spPr>
      </p:pic>
    </p:spTree>
    <p:extLst>
      <p:ext uri="{BB962C8B-B14F-4D97-AF65-F5344CB8AC3E}">
        <p14:creationId xmlns:p14="http://schemas.microsoft.com/office/powerpoint/2010/main" val="2646430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1D04AAC-2ED8-5B34-875C-255CEE5FB7A5}"/>
              </a:ext>
            </a:extLst>
          </p:cNvPr>
          <p:cNvSpPr>
            <a:spLocks noGrp="1"/>
          </p:cNvSpPr>
          <p:nvPr>
            <p:ph sz="half" idx="1"/>
          </p:nvPr>
        </p:nvSpPr>
        <p:spPr/>
        <p:txBody>
          <a:bodyPr/>
          <a:lstStyle/>
          <a:p>
            <a:r>
              <a:rPr lang="en-US" dirty="0"/>
              <a:t>Heating Degree days form a moderate to strong negative  correlation with Average soil temp 10 cm under sod and bare soil.</a:t>
            </a:r>
          </a:p>
          <a:p>
            <a:r>
              <a:rPr lang="en-US" dirty="0"/>
              <a:t>Maximum, minimum and average temperature forms moderate level of positive correlation with the target variable Enhanced Vegetation Index</a:t>
            </a:r>
          </a:p>
        </p:txBody>
      </p:sp>
      <p:sp>
        <p:nvSpPr>
          <p:cNvPr id="3" name="Text Placeholder 2">
            <a:extLst>
              <a:ext uri="{FF2B5EF4-FFF2-40B4-BE49-F238E27FC236}">
                <a16:creationId xmlns:a16="http://schemas.microsoft.com/office/drawing/2014/main" id="{EEF771D3-7C26-D9B0-8E01-557575356C85}"/>
              </a:ext>
            </a:extLst>
          </p:cNvPr>
          <p:cNvSpPr>
            <a:spLocks noGrp="1"/>
          </p:cNvSpPr>
          <p:nvPr>
            <p:ph type="body" sz="quarter" idx="10"/>
          </p:nvPr>
        </p:nvSpPr>
        <p:spPr/>
        <p:txBody>
          <a:bodyPr/>
          <a:lstStyle/>
          <a:p>
            <a:r>
              <a:rPr lang="en-US" dirty="0"/>
              <a:t>Study 1 - Data Visualization(Correlation Plot)</a:t>
            </a:r>
          </a:p>
        </p:txBody>
      </p:sp>
      <p:sp>
        <p:nvSpPr>
          <p:cNvPr id="4" name="Picture Placeholder 3">
            <a:extLst>
              <a:ext uri="{FF2B5EF4-FFF2-40B4-BE49-F238E27FC236}">
                <a16:creationId xmlns:a16="http://schemas.microsoft.com/office/drawing/2014/main" id="{6E264AB5-9EDA-6632-72EB-F0E8B535A967}"/>
              </a:ext>
            </a:extLst>
          </p:cNvPr>
          <p:cNvSpPr>
            <a:spLocks noGrp="1"/>
          </p:cNvSpPr>
          <p:nvPr>
            <p:ph type="pic" sz="quarter" idx="11"/>
          </p:nvPr>
        </p:nvSpPr>
        <p:spPr/>
        <p:txBody>
          <a:bodyPr/>
          <a:lstStyle/>
          <a:p>
            <a:endParaRPr lang="en-US" dirty="0"/>
          </a:p>
        </p:txBody>
      </p:sp>
      <p:pic>
        <p:nvPicPr>
          <p:cNvPr id="5" name="Picture Placeholder 4" descr="A colorful grid with black and red squares&#10;&#10;Description automatically generated">
            <a:extLst>
              <a:ext uri="{FF2B5EF4-FFF2-40B4-BE49-F238E27FC236}">
                <a16:creationId xmlns:a16="http://schemas.microsoft.com/office/drawing/2014/main" id="{ECF4F867-BD67-F907-9F5B-41F5FF31B04F}"/>
              </a:ext>
            </a:extLst>
          </p:cNvPr>
          <p:cNvPicPr>
            <a:picLocks noChangeAspect="1"/>
          </p:cNvPicPr>
          <p:nvPr/>
        </p:nvPicPr>
        <p:blipFill rotWithShape="1">
          <a:blip r:embed="rId2"/>
          <a:srcRect b="2993"/>
          <a:stretch/>
        </p:blipFill>
        <p:spPr>
          <a:xfrm>
            <a:off x="5098210" y="1163788"/>
            <a:ext cx="6167917" cy="4846320"/>
          </a:xfrm>
          <a:prstGeom prst="rect">
            <a:avLst/>
          </a:prstGeom>
          <a:noFill/>
        </p:spPr>
      </p:pic>
    </p:spTree>
    <p:extLst>
      <p:ext uri="{BB962C8B-B14F-4D97-AF65-F5344CB8AC3E}">
        <p14:creationId xmlns:p14="http://schemas.microsoft.com/office/powerpoint/2010/main" val="1905787887"/>
      </p:ext>
    </p:extLst>
  </p:cSld>
  <p:clrMapOvr>
    <a:masterClrMapping/>
  </p:clrMapOvr>
</p:sld>
</file>

<file path=ppt/theme/theme1.xml><?xml version="1.0" encoding="utf-8"?>
<a:theme xmlns:a="http://schemas.openxmlformats.org/drawingml/2006/main" name="Frame">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OUDSA5900_Template" id="{6D24A5AA-226B-4A04-8F31-2593E403756C}" vid="{89E1063A-FFA7-4D95-8F42-343C35BAE0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OUDSA5900_Template</Template>
  <TotalTime>20793</TotalTime>
  <Words>3315</Words>
  <Application>Microsoft Office PowerPoint</Application>
  <PresentationFormat>Widescreen</PresentationFormat>
  <Paragraphs>628</Paragraphs>
  <Slides>38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Arial</vt:lpstr>
      <vt:lpstr>Calibri</vt:lpstr>
      <vt:lpstr>Corbel</vt:lpstr>
      <vt:lpstr>Söhne</vt:lpstr>
      <vt:lpstr>Times New Roman</vt:lpstr>
      <vt:lpstr>Wingdings 2</vt:lpstr>
      <vt:lpstr>Frame</vt:lpstr>
      <vt:lpstr>Data Science for Sustainable Agriculture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Great Project</dc:title>
  <dc:creator>Matthew Beattie</dc:creator>
  <cp:lastModifiedBy>Saha, Raj</cp:lastModifiedBy>
  <cp:revision>10</cp:revision>
  <dcterms:created xsi:type="dcterms:W3CDTF">2021-03-06T21:40:40Z</dcterms:created>
  <dcterms:modified xsi:type="dcterms:W3CDTF">2023-12-05T14:47:18Z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y fmtid="{D5CDD505-2E9C-101B-9397-08002B2CF9AE}" pid="3" name="Tfs.LastKnownPath">
    <vt:lpwstr>https://d.docs.live.net/41d509ce3db0a387/Visualization Class/Lesson 8/Lesson 8.pptx</vt:lpwstr>
  </property>
</Properties>
</file>

<file path=docProps/thumbnail.jpeg>
</file>